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</p:sldMasterIdLst>
  <p:sldIdLst>
    <p:sldId id="256" r:id="rId5"/>
    <p:sldId id="257" r:id="rId6"/>
    <p:sldId id="258" r:id="rId7"/>
    <p:sldId id="263" r:id="rId8"/>
    <p:sldId id="262" r:id="rId9"/>
    <p:sldId id="261" r:id="rId10"/>
    <p:sldId id="260" r:id="rId11"/>
    <p:sldId id="259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6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9C506B1-6671-46E8-9960-A829E4B0284B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2428891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Ставропольский государственный аграрный университет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i="1" dirty="0" smtClean="0"/>
              <a:t>Экономический факультет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Кафедра   Прикладной информатики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6400800" cy="2286016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Практическое занятие № 3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 : «Порядок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составления и подачи заявки на выдачу патента на промышленный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образец».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8" descr="j02055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28596" y="4714884"/>
            <a:ext cx="3770313" cy="214311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Порядок нумерации фотографий;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Фотографии нумеруются в следующем порядке: общий вид, другие виды, цветная фотография, фотография ближайшего аналога. Фотографии одного вида идут под одним номером.</a:t>
            </a:r>
          </a:p>
          <a:p>
            <a:r>
              <a:rPr lang="ru-RU" dirty="0" smtClean="0"/>
              <a:t>На оборотной стороне фотографий последовательно сверху вниз указывают номер фотографии, название промышленного образца, а также пояснения: "общий вид", "</a:t>
            </a:r>
            <a:r>
              <a:rPr lang="ru-RU" dirty="0" err="1" smtClean="0"/>
              <a:t>вид</a:t>
            </a:r>
            <a:r>
              <a:rPr lang="ru-RU" dirty="0" smtClean="0"/>
              <a:t> сбоку", "вид спереди", "вид сзади", "вид сверху" и т.п.</a:t>
            </a:r>
          </a:p>
          <a:p>
            <a:r>
              <a:rPr lang="ru-RU" dirty="0" smtClean="0"/>
              <a:t>На оборотной стороне фотографии изделия, выбранного в качестве ближайшего аналога, помимо номера фотографии и названия изделия, необходимо дать пояснение: "ближайший аналог".</a:t>
            </a:r>
          </a:p>
          <a:p>
            <a:r>
              <a:rPr lang="ru-RU" dirty="0" smtClean="0"/>
              <a:t>Фотографии изделия, макета или рисунка общего вида представляют в 6 экз., остальные фотографии представляют в 2 экз.</a:t>
            </a:r>
          </a:p>
          <a:p>
            <a:r>
              <a:rPr lang="ru-RU" dirty="0" smtClean="0"/>
              <a:t>Комплект фотографий должен быть помещен в отдельный конверт.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Требования к чертежам;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idx="1"/>
          </p:nvPr>
        </p:nvGraphicFramePr>
        <p:xfrm>
          <a:off x="3933958" y="3357562"/>
          <a:ext cx="4352817" cy="2775744"/>
        </p:xfrm>
        <a:graphic>
          <a:graphicData uri="http://schemas.openxmlformats.org/presentationml/2006/ole">
            <p:oleObj spid="_x0000_s2050" name="Clip" r:id="rId3" imgW="4251240" imgH="4570200" progId="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214414" y="642918"/>
            <a:ext cx="67151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чертеже или схеме должны быть указаны габаритные размеры изделия и его элементов, характеризующие предметно-пространственную организацию элементов изделия (высота, ширина, глубина размещения средств отображения информации и органов управления, рабочей поверхности, расстояние между близко расположенными элементами конструкции и др.), позволяющие судить о расположении основных элементов в функциональных зонах деятельности человека, об удобстве эксплуатации изделия.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Порядок нумерации чертежей;</a:t>
            </a:r>
            <a:endParaRPr lang="ru-RU" dirty="0"/>
          </a:p>
        </p:txBody>
      </p:sp>
      <p:grpSp>
        <p:nvGrpSpPr>
          <p:cNvPr id="4" name="Group 36"/>
          <p:cNvGrpSpPr>
            <a:grpSpLocks noGrp="1"/>
          </p:cNvGrpSpPr>
          <p:nvPr>
            <p:ph idx="1"/>
          </p:nvPr>
        </p:nvGrpSpPr>
        <p:grpSpPr bwMode="auto">
          <a:xfrm flipH="1">
            <a:off x="6000760" y="4143380"/>
            <a:ext cx="2933690" cy="2105020"/>
            <a:chOff x="3744" y="2928"/>
            <a:chExt cx="1455" cy="1279"/>
          </a:xfrm>
        </p:grpSpPr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4186" y="3231"/>
              <a:ext cx="1013" cy="976"/>
              <a:chOff x="4186" y="3231"/>
              <a:chExt cx="1013" cy="976"/>
            </a:xfrm>
          </p:grpSpPr>
          <p:sp>
            <p:nvSpPr>
              <p:cNvPr id="20" name="Freeform 5"/>
              <p:cNvSpPr>
                <a:spLocks/>
              </p:cNvSpPr>
              <p:nvPr/>
            </p:nvSpPr>
            <p:spPr bwMode="auto">
              <a:xfrm>
                <a:off x="4195" y="3244"/>
                <a:ext cx="993" cy="950"/>
              </a:xfrm>
              <a:custGeom>
                <a:avLst/>
                <a:gdLst>
                  <a:gd name="T0" fmla="*/ 25 w 993"/>
                  <a:gd name="T1" fmla="*/ 145 h 950"/>
                  <a:gd name="T2" fmla="*/ 152 w 993"/>
                  <a:gd name="T3" fmla="*/ 83 h 950"/>
                  <a:gd name="T4" fmla="*/ 233 w 993"/>
                  <a:gd name="T5" fmla="*/ 51 h 950"/>
                  <a:gd name="T6" fmla="*/ 308 w 993"/>
                  <a:gd name="T7" fmla="*/ 28 h 950"/>
                  <a:gd name="T8" fmla="*/ 370 w 993"/>
                  <a:gd name="T9" fmla="*/ 0 h 950"/>
                  <a:gd name="T10" fmla="*/ 392 w 993"/>
                  <a:gd name="T11" fmla="*/ 4 h 950"/>
                  <a:gd name="T12" fmla="*/ 459 w 993"/>
                  <a:gd name="T13" fmla="*/ 55 h 950"/>
                  <a:gd name="T14" fmla="*/ 568 w 993"/>
                  <a:gd name="T15" fmla="*/ 128 h 950"/>
                  <a:gd name="T16" fmla="*/ 650 w 993"/>
                  <a:gd name="T17" fmla="*/ 180 h 950"/>
                  <a:gd name="T18" fmla="*/ 735 w 993"/>
                  <a:gd name="T19" fmla="*/ 218 h 950"/>
                  <a:gd name="T20" fmla="*/ 864 w 993"/>
                  <a:gd name="T21" fmla="*/ 278 h 950"/>
                  <a:gd name="T22" fmla="*/ 993 w 993"/>
                  <a:gd name="T23" fmla="*/ 338 h 950"/>
                  <a:gd name="T24" fmla="*/ 987 w 993"/>
                  <a:gd name="T25" fmla="*/ 340 h 950"/>
                  <a:gd name="T26" fmla="*/ 983 w 993"/>
                  <a:gd name="T27" fmla="*/ 366 h 950"/>
                  <a:gd name="T28" fmla="*/ 970 w 993"/>
                  <a:gd name="T29" fmla="*/ 407 h 950"/>
                  <a:gd name="T30" fmla="*/ 961 w 993"/>
                  <a:gd name="T31" fmla="*/ 587 h 950"/>
                  <a:gd name="T32" fmla="*/ 968 w 993"/>
                  <a:gd name="T33" fmla="*/ 656 h 950"/>
                  <a:gd name="T34" fmla="*/ 970 w 993"/>
                  <a:gd name="T35" fmla="*/ 748 h 950"/>
                  <a:gd name="T36" fmla="*/ 963 w 993"/>
                  <a:gd name="T37" fmla="*/ 780 h 950"/>
                  <a:gd name="T38" fmla="*/ 907 w 993"/>
                  <a:gd name="T39" fmla="*/ 806 h 950"/>
                  <a:gd name="T40" fmla="*/ 829 w 993"/>
                  <a:gd name="T41" fmla="*/ 827 h 950"/>
                  <a:gd name="T42" fmla="*/ 742 w 993"/>
                  <a:gd name="T43" fmla="*/ 853 h 950"/>
                  <a:gd name="T44" fmla="*/ 637 w 993"/>
                  <a:gd name="T45" fmla="*/ 909 h 950"/>
                  <a:gd name="T46" fmla="*/ 570 w 993"/>
                  <a:gd name="T47" fmla="*/ 950 h 950"/>
                  <a:gd name="T48" fmla="*/ 551 w 993"/>
                  <a:gd name="T49" fmla="*/ 931 h 950"/>
                  <a:gd name="T50" fmla="*/ 487 w 993"/>
                  <a:gd name="T51" fmla="*/ 877 h 950"/>
                  <a:gd name="T52" fmla="*/ 394 w 993"/>
                  <a:gd name="T53" fmla="*/ 803 h 950"/>
                  <a:gd name="T54" fmla="*/ 289 w 993"/>
                  <a:gd name="T55" fmla="*/ 733 h 950"/>
                  <a:gd name="T56" fmla="*/ 188 w 993"/>
                  <a:gd name="T57" fmla="*/ 662 h 950"/>
                  <a:gd name="T58" fmla="*/ 137 w 993"/>
                  <a:gd name="T59" fmla="*/ 622 h 950"/>
                  <a:gd name="T60" fmla="*/ 43 w 993"/>
                  <a:gd name="T61" fmla="*/ 555 h 950"/>
                  <a:gd name="T62" fmla="*/ 0 w 993"/>
                  <a:gd name="T63" fmla="*/ 519 h 950"/>
                  <a:gd name="T64" fmla="*/ 8 w 993"/>
                  <a:gd name="T65" fmla="*/ 379 h 950"/>
                  <a:gd name="T66" fmla="*/ 10 w 993"/>
                  <a:gd name="T67" fmla="*/ 254 h 950"/>
                  <a:gd name="T68" fmla="*/ 15 w 993"/>
                  <a:gd name="T69" fmla="*/ 212 h 950"/>
                  <a:gd name="T70" fmla="*/ 25 w 993"/>
                  <a:gd name="T71" fmla="*/ 145 h 95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993"/>
                  <a:gd name="T109" fmla="*/ 0 h 950"/>
                  <a:gd name="T110" fmla="*/ 993 w 993"/>
                  <a:gd name="T111" fmla="*/ 950 h 950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993" h="950">
                    <a:moveTo>
                      <a:pt x="25" y="145"/>
                    </a:moveTo>
                    <a:lnTo>
                      <a:pt x="152" y="83"/>
                    </a:lnTo>
                    <a:lnTo>
                      <a:pt x="233" y="51"/>
                    </a:lnTo>
                    <a:lnTo>
                      <a:pt x="308" y="28"/>
                    </a:lnTo>
                    <a:lnTo>
                      <a:pt x="370" y="0"/>
                    </a:lnTo>
                    <a:lnTo>
                      <a:pt x="392" y="4"/>
                    </a:lnTo>
                    <a:lnTo>
                      <a:pt x="459" y="55"/>
                    </a:lnTo>
                    <a:lnTo>
                      <a:pt x="568" y="128"/>
                    </a:lnTo>
                    <a:lnTo>
                      <a:pt x="650" y="180"/>
                    </a:lnTo>
                    <a:lnTo>
                      <a:pt x="735" y="218"/>
                    </a:lnTo>
                    <a:lnTo>
                      <a:pt x="864" y="278"/>
                    </a:lnTo>
                    <a:lnTo>
                      <a:pt x="993" y="338"/>
                    </a:lnTo>
                    <a:lnTo>
                      <a:pt x="987" y="340"/>
                    </a:lnTo>
                    <a:lnTo>
                      <a:pt x="983" y="366"/>
                    </a:lnTo>
                    <a:lnTo>
                      <a:pt x="970" y="407"/>
                    </a:lnTo>
                    <a:lnTo>
                      <a:pt x="961" y="587"/>
                    </a:lnTo>
                    <a:lnTo>
                      <a:pt x="968" y="656"/>
                    </a:lnTo>
                    <a:lnTo>
                      <a:pt x="970" y="748"/>
                    </a:lnTo>
                    <a:lnTo>
                      <a:pt x="963" y="780"/>
                    </a:lnTo>
                    <a:lnTo>
                      <a:pt x="907" y="806"/>
                    </a:lnTo>
                    <a:lnTo>
                      <a:pt x="829" y="827"/>
                    </a:lnTo>
                    <a:lnTo>
                      <a:pt x="742" y="853"/>
                    </a:lnTo>
                    <a:lnTo>
                      <a:pt x="637" y="909"/>
                    </a:lnTo>
                    <a:lnTo>
                      <a:pt x="570" y="950"/>
                    </a:lnTo>
                    <a:lnTo>
                      <a:pt x="551" y="931"/>
                    </a:lnTo>
                    <a:lnTo>
                      <a:pt x="487" y="877"/>
                    </a:lnTo>
                    <a:lnTo>
                      <a:pt x="394" y="803"/>
                    </a:lnTo>
                    <a:lnTo>
                      <a:pt x="289" y="733"/>
                    </a:lnTo>
                    <a:lnTo>
                      <a:pt x="188" y="662"/>
                    </a:lnTo>
                    <a:lnTo>
                      <a:pt x="137" y="622"/>
                    </a:lnTo>
                    <a:lnTo>
                      <a:pt x="43" y="555"/>
                    </a:lnTo>
                    <a:lnTo>
                      <a:pt x="0" y="519"/>
                    </a:lnTo>
                    <a:lnTo>
                      <a:pt x="8" y="379"/>
                    </a:lnTo>
                    <a:lnTo>
                      <a:pt x="10" y="254"/>
                    </a:lnTo>
                    <a:lnTo>
                      <a:pt x="15" y="212"/>
                    </a:lnTo>
                    <a:lnTo>
                      <a:pt x="25" y="145"/>
                    </a:lnTo>
                    <a:close/>
                  </a:path>
                </a:pathLst>
              </a:custGeom>
              <a:solidFill>
                <a:srgbClr val="9966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Freeform 6"/>
              <p:cNvSpPr>
                <a:spLocks/>
              </p:cNvSpPr>
              <p:nvPr/>
            </p:nvSpPr>
            <p:spPr bwMode="auto">
              <a:xfrm>
                <a:off x="4302" y="3498"/>
                <a:ext cx="450" cy="284"/>
              </a:xfrm>
              <a:custGeom>
                <a:avLst/>
                <a:gdLst>
                  <a:gd name="T0" fmla="*/ 0 w 450"/>
                  <a:gd name="T1" fmla="*/ 0 h 284"/>
                  <a:gd name="T2" fmla="*/ 90 w 450"/>
                  <a:gd name="T3" fmla="*/ 52 h 284"/>
                  <a:gd name="T4" fmla="*/ 170 w 450"/>
                  <a:gd name="T5" fmla="*/ 102 h 284"/>
                  <a:gd name="T6" fmla="*/ 275 w 450"/>
                  <a:gd name="T7" fmla="*/ 164 h 284"/>
                  <a:gd name="T8" fmla="*/ 386 w 450"/>
                  <a:gd name="T9" fmla="*/ 228 h 284"/>
                  <a:gd name="T10" fmla="*/ 450 w 450"/>
                  <a:gd name="T11" fmla="*/ 269 h 284"/>
                  <a:gd name="T12" fmla="*/ 444 w 450"/>
                  <a:gd name="T13" fmla="*/ 284 h 284"/>
                  <a:gd name="T14" fmla="*/ 427 w 450"/>
                  <a:gd name="T15" fmla="*/ 282 h 284"/>
                  <a:gd name="T16" fmla="*/ 358 w 450"/>
                  <a:gd name="T17" fmla="*/ 233 h 284"/>
                  <a:gd name="T18" fmla="*/ 249 w 450"/>
                  <a:gd name="T19" fmla="*/ 171 h 284"/>
                  <a:gd name="T20" fmla="*/ 137 w 450"/>
                  <a:gd name="T21" fmla="*/ 98 h 284"/>
                  <a:gd name="T22" fmla="*/ 38 w 450"/>
                  <a:gd name="T23" fmla="*/ 37 h 284"/>
                  <a:gd name="T24" fmla="*/ 32 w 450"/>
                  <a:gd name="T25" fmla="*/ 39 h 284"/>
                  <a:gd name="T26" fmla="*/ 0 w 450"/>
                  <a:gd name="T27" fmla="*/ 0 h 28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450"/>
                  <a:gd name="T43" fmla="*/ 0 h 284"/>
                  <a:gd name="T44" fmla="*/ 450 w 450"/>
                  <a:gd name="T45" fmla="*/ 284 h 28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450" h="284">
                    <a:moveTo>
                      <a:pt x="0" y="0"/>
                    </a:moveTo>
                    <a:lnTo>
                      <a:pt x="90" y="52"/>
                    </a:lnTo>
                    <a:lnTo>
                      <a:pt x="170" y="102"/>
                    </a:lnTo>
                    <a:lnTo>
                      <a:pt x="275" y="164"/>
                    </a:lnTo>
                    <a:lnTo>
                      <a:pt x="386" y="228"/>
                    </a:lnTo>
                    <a:lnTo>
                      <a:pt x="450" y="269"/>
                    </a:lnTo>
                    <a:lnTo>
                      <a:pt x="444" y="284"/>
                    </a:lnTo>
                    <a:lnTo>
                      <a:pt x="427" y="282"/>
                    </a:lnTo>
                    <a:lnTo>
                      <a:pt x="358" y="233"/>
                    </a:lnTo>
                    <a:lnTo>
                      <a:pt x="249" y="171"/>
                    </a:lnTo>
                    <a:lnTo>
                      <a:pt x="137" y="98"/>
                    </a:lnTo>
                    <a:lnTo>
                      <a:pt x="38" y="37"/>
                    </a:lnTo>
                    <a:lnTo>
                      <a:pt x="32" y="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eeform 7"/>
              <p:cNvSpPr>
                <a:spLocks/>
              </p:cNvSpPr>
              <p:nvPr/>
            </p:nvSpPr>
            <p:spPr bwMode="auto">
              <a:xfrm>
                <a:off x="4792" y="3628"/>
                <a:ext cx="336" cy="131"/>
              </a:xfrm>
              <a:custGeom>
                <a:avLst/>
                <a:gdLst>
                  <a:gd name="T0" fmla="*/ 4 w 336"/>
                  <a:gd name="T1" fmla="*/ 111 h 131"/>
                  <a:gd name="T2" fmla="*/ 135 w 336"/>
                  <a:gd name="T3" fmla="*/ 64 h 131"/>
                  <a:gd name="T4" fmla="*/ 240 w 336"/>
                  <a:gd name="T5" fmla="*/ 28 h 131"/>
                  <a:gd name="T6" fmla="*/ 336 w 336"/>
                  <a:gd name="T7" fmla="*/ 0 h 131"/>
                  <a:gd name="T8" fmla="*/ 332 w 336"/>
                  <a:gd name="T9" fmla="*/ 13 h 131"/>
                  <a:gd name="T10" fmla="*/ 283 w 336"/>
                  <a:gd name="T11" fmla="*/ 34 h 131"/>
                  <a:gd name="T12" fmla="*/ 274 w 336"/>
                  <a:gd name="T13" fmla="*/ 32 h 131"/>
                  <a:gd name="T14" fmla="*/ 124 w 336"/>
                  <a:gd name="T15" fmla="*/ 86 h 131"/>
                  <a:gd name="T16" fmla="*/ 118 w 336"/>
                  <a:gd name="T17" fmla="*/ 86 h 131"/>
                  <a:gd name="T18" fmla="*/ 13 w 336"/>
                  <a:gd name="T19" fmla="*/ 131 h 131"/>
                  <a:gd name="T20" fmla="*/ 0 w 336"/>
                  <a:gd name="T21" fmla="*/ 120 h 131"/>
                  <a:gd name="T22" fmla="*/ 4 w 336"/>
                  <a:gd name="T23" fmla="*/ 111 h 13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36"/>
                  <a:gd name="T37" fmla="*/ 0 h 131"/>
                  <a:gd name="T38" fmla="*/ 336 w 336"/>
                  <a:gd name="T39" fmla="*/ 131 h 131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36" h="131">
                    <a:moveTo>
                      <a:pt x="4" y="111"/>
                    </a:moveTo>
                    <a:lnTo>
                      <a:pt x="135" y="64"/>
                    </a:lnTo>
                    <a:lnTo>
                      <a:pt x="240" y="28"/>
                    </a:lnTo>
                    <a:lnTo>
                      <a:pt x="336" y="0"/>
                    </a:lnTo>
                    <a:lnTo>
                      <a:pt x="332" y="13"/>
                    </a:lnTo>
                    <a:lnTo>
                      <a:pt x="283" y="34"/>
                    </a:lnTo>
                    <a:lnTo>
                      <a:pt x="274" y="32"/>
                    </a:lnTo>
                    <a:lnTo>
                      <a:pt x="124" y="86"/>
                    </a:lnTo>
                    <a:lnTo>
                      <a:pt x="118" y="86"/>
                    </a:lnTo>
                    <a:lnTo>
                      <a:pt x="13" y="131"/>
                    </a:lnTo>
                    <a:lnTo>
                      <a:pt x="0" y="120"/>
                    </a:lnTo>
                    <a:lnTo>
                      <a:pt x="4" y="111"/>
                    </a:lnTo>
                    <a:close/>
                  </a:path>
                </a:pathLst>
              </a:custGeom>
              <a:solidFill>
                <a:srgbClr val="66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eeform 8"/>
              <p:cNvSpPr>
                <a:spLocks/>
              </p:cNvSpPr>
              <p:nvPr/>
            </p:nvSpPr>
            <p:spPr bwMode="auto">
              <a:xfrm>
                <a:off x="4810" y="3812"/>
                <a:ext cx="120" cy="127"/>
              </a:xfrm>
              <a:custGeom>
                <a:avLst/>
                <a:gdLst>
                  <a:gd name="T0" fmla="*/ 0 w 120"/>
                  <a:gd name="T1" fmla="*/ 0 h 127"/>
                  <a:gd name="T2" fmla="*/ 52 w 120"/>
                  <a:gd name="T3" fmla="*/ 40 h 127"/>
                  <a:gd name="T4" fmla="*/ 101 w 120"/>
                  <a:gd name="T5" fmla="*/ 93 h 127"/>
                  <a:gd name="T6" fmla="*/ 120 w 120"/>
                  <a:gd name="T7" fmla="*/ 115 h 127"/>
                  <a:gd name="T8" fmla="*/ 112 w 120"/>
                  <a:gd name="T9" fmla="*/ 127 h 127"/>
                  <a:gd name="T10" fmla="*/ 60 w 120"/>
                  <a:gd name="T11" fmla="*/ 78 h 127"/>
                  <a:gd name="T12" fmla="*/ 2 w 120"/>
                  <a:gd name="T13" fmla="*/ 8 h 127"/>
                  <a:gd name="T14" fmla="*/ 0 w 12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20"/>
                  <a:gd name="T25" fmla="*/ 0 h 127"/>
                  <a:gd name="T26" fmla="*/ 120 w 12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20" h="127">
                    <a:moveTo>
                      <a:pt x="0" y="0"/>
                    </a:moveTo>
                    <a:lnTo>
                      <a:pt x="52" y="40"/>
                    </a:lnTo>
                    <a:lnTo>
                      <a:pt x="101" y="93"/>
                    </a:lnTo>
                    <a:lnTo>
                      <a:pt x="120" y="115"/>
                    </a:lnTo>
                    <a:lnTo>
                      <a:pt x="112" y="127"/>
                    </a:lnTo>
                    <a:lnTo>
                      <a:pt x="60" y="78"/>
                    </a:lnTo>
                    <a:lnTo>
                      <a:pt x="2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9"/>
              <p:cNvSpPr>
                <a:spLocks/>
              </p:cNvSpPr>
              <p:nvPr/>
            </p:nvSpPr>
            <p:spPr bwMode="auto">
              <a:xfrm>
                <a:off x="5011" y="3733"/>
                <a:ext cx="107" cy="205"/>
              </a:xfrm>
              <a:custGeom>
                <a:avLst/>
                <a:gdLst>
                  <a:gd name="T0" fmla="*/ 36 w 107"/>
                  <a:gd name="T1" fmla="*/ 113 h 205"/>
                  <a:gd name="T2" fmla="*/ 6 w 107"/>
                  <a:gd name="T3" fmla="*/ 160 h 205"/>
                  <a:gd name="T4" fmla="*/ 0 w 107"/>
                  <a:gd name="T5" fmla="*/ 154 h 205"/>
                  <a:gd name="T6" fmla="*/ 4 w 107"/>
                  <a:gd name="T7" fmla="*/ 135 h 205"/>
                  <a:gd name="T8" fmla="*/ 34 w 107"/>
                  <a:gd name="T9" fmla="*/ 88 h 205"/>
                  <a:gd name="T10" fmla="*/ 68 w 107"/>
                  <a:gd name="T11" fmla="*/ 45 h 205"/>
                  <a:gd name="T12" fmla="*/ 98 w 107"/>
                  <a:gd name="T13" fmla="*/ 0 h 205"/>
                  <a:gd name="T14" fmla="*/ 102 w 107"/>
                  <a:gd name="T15" fmla="*/ 13 h 205"/>
                  <a:gd name="T16" fmla="*/ 79 w 107"/>
                  <a:gd name="T17" fmla="*/ 53 h 205"/>
                  <a:gd name="T18" fmla="*/ 47 w 107"/>
                  <a:gd name="T19" fmla="*/ 96 h 205"/>
                  <a:gd name="T20" fmla="*/ 72 w 107"/>
                  <a:gd name="T21" fmla="*/ 130 h 205"/>
                  <a:gd name="T22" fmla="*/ 96 w 107"/>
                  <a:gd name="T23" fmla="*/ 171 h 205"/>
                  <a:gd name="T24" fmla="*/ 107 w 107"/>
                  <a:gd name="T25" fmla="*/ 205 h 205"/>
                  <a:gd name="T26" fmla="*/ 74 w 107"/>
                  <a:gd name="T27" fmla="*/ 162 h 205"/>
                  <a:gd name="T28" fmla="*/ 51 w 107"/>
                  <a:gd name="T29" fmla="*/ 126 h 205"/>
                  <a:gd name="T30" fmla="*/ 36 w 107"/>
                  <a:gd name="T31" fmla="*/ 113 h 20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07"/>
                  <a:gd name="T49" fmla="*/ 0 h 205"/>
                  <a:gd name="T50" fmla="*/ 107 w 107"/>
                  <a:gd name="T51" fmla="*/ 205 h 205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07" h="205">
                    <a:moveTo>
                      <a:pt x="36" y="113"/>
                    </a:moveTo>
                    <a:lnTo>
                      <a:pt x="6" y="160"/>
                    </a:lnTo>
                    <a:lnTo>
                      <a:pt x="0" y="154"/>
                    </a:lnTo>
                    <a:lnTo>
                      <a:pt x="4" y="135"/>
                    </a:lnTo>
                    <a:lnTo>
                      <a:pt x="34" y="88"/>
                    </a:lnTo>
                    <a:lnTo>
                      <a:pt x="68" y="45"/>
                    </a:lnTo>
                    <a:lnTo>
                      <a:pt x="98" y="0"/>
                    </a:lnTo>
                    <a:lnTo>
                      <a:pt x="102" y="13"/>
                    </a:lnTo>
                    <a:lnTo>
                      <a:pt x="79" y="53"/>
                    </a:lnTo>
                    <a:lnTo>
                      <a:pt x="47" y="96"/>
                    </a:lnTo>
                    <a:lnTo>
                      <a:pt x="72" y="130"/>
                    </a:lnTo>
                    <a:lnTo>
                      <a:pt x="96" y="171"/>
                    </a:lnTo>
                    <a:lnTo>
                      <a:pt x="107" y="205"/>
                    </a:lnTo>
                    <a:lnTo>
                      <a:pt x="74" y="162"/>
                    </a:lnTo>
                    <a:lnTo>
                      <a:pt x="51" y="126"/>
                    </a:lnTo>
                    <a:lnTo>
                      <a:pt x="36" y="113"/>
                    </a:lnTo>
                    <a:close/>
                  </a:path>
                </a:pathLst>
              </a:custGeom>
              <a:solidFill>
                <a:srgbClr val="66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10"/>
              <p:cNvSpPr>
                <a:spLocks/>
              </p:cNvSpPr>
              <p:nvPr/>
            </p:nvSpPr>
            <p:spPr bwMode="auto">
              <a:xfrm>
                <a:off x="4802" y="3907"/>
                <a:ext cx="75" cy="172"/>
              </a:xfrm>
              <a:custGeom>
                <a:avLst/>
                <a:gdLst>
                  <a:gd name="T0" fmla="*/ 66 w 75"/>
                  <a:gd name="T1" fmla="*/ 0 h 172"/>
                  <a:gd name="T2" fmla="*/ 75 w 75"/>
                  <a:gd name="T3" fmla="*/ 11 h 172"/>
                  <a:gd name="T4" fmla="*/ 36 w 75"/>
                  <a:gd name="T5" fmla="*/ 94 h 172"/>
                  <a:gd name="T6" fmla="*/ 10 w 75"/>
                  <a:gd name="T7" fmla="*/ 172 h 172"/>
                  <a:gd name="T8" fmla="*/ 0 w 75"/>
                  <a:gd name="T9" fmla="*/ 172 h 172"/>
                  <a:gd name="T10" fmla="*/ 0 w 75"/>
                  <a:gd name="T11" fmla="*/ 159 h 172"/>
                  <a:gd name="T12" fmla="*/ 25 w 75"/>
                  <a:gd name="T13" fmla="*/ 86 h 172"/>
                  <a:gd name="T14" fmla="*/ 55 w 75"/>
                  <a:gd name="T15" fmla="*/ 28 h 172"/>
                  <a:gd name="T16" fmla="*/ 66 w 75"/>
                  <a:gd name="T17" fmla="*/ 0 h 1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5"/>
                  <a:gd name="T28" fmla="*/ 0 h 172"/>
                  <a:gd name="T29" fmla="*/ 75 w 75"/>
                  <a:gd name="T30" fmla="*/ 172 h 1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5" h="172">
                    <a:moveTo>
                      <a:pt x="66" y="0"/>
                    </a:moveTo>
                    <a:lnTo>
                      <a:pt x="75" y="11"/>
                    </a:lnTo>
                    <a:lnTo>
                      <a:pt x="36" y="94"/>
                    </a:lnTo>
                    <a:lnTo>
                      <a:pt x="10" y="172"/>
                    </a:lnTo>
                    <a:lnTo>
                      <a:pt x="0" y="172"/>
                    </a:lnTo>
                    <a:lnTo>
                      <a:pt x="0" y="159"/>
                    </a:lnTo>
                    <a:lnTo>
                      <a:pt x="25" y="86"/>
                    </a:lnTo>
                    <a:lnTo>
                      <a:pt x="55" y="28"/>
                    </a:lnTo>
                    <a:lnTo>
                      <a:pt x="66" y="0"/>
                    </a:lnTo>
                    <a:close/>
                  </a:path>
                </a:pathLst>
              </a:custGeom>
              <a:solidFill>
                <a:srgbClr val="66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11"/>
              <p:cNvSpPr>
                <a:spLocks/>
              </p:cNvSpPr>
              <p:nvPr/>
            </p:nvSpPr>
            <p:spPr bwMode="auto">
              <a:xfrm>
                <a:off x="4731" y="3812"/>
                <a:ext cx="32" cy="309"/>
              </a:xfrm>
              <a:custGeom>
                <a:avLst/>
                <a:gdLst>
                  <a:gd name="T0" fmla="*/ 24 w 32"/>
                  <a:gd name="T1" fmla="*/ 0 h 309"/>
                  <a:gd name="T2" fmla="*/ 32 w 32"/>
                  <a:gd name="T3" fmla="*/ 6 h 309"/>
                  <a:gd name="T4" fmla="*/ 24 w 32"/>
                  <a:gd name="T5" fmla="*/ 71 h 309"/>
                  <a:gd name="T6" fmla="*/ 24 w 32"/>
                  <a:gd name="T7" fmla="*/ 77 h 309"/>
                  <a:gd name="T8" fmla="*/ 17 w 32"/>
                  <a:gd name="T9" fmla="*/ 192 h 309"/>
                  <a:gd name="T10" fmla="*/ 19 w 32"/>
                  <a:gd name="T11" fmla="*/ 299 h 309"/>
                  <a:gd name="T12" fmla="*/ 13 w 32"/>
                  <a:gd name="T13" fmla="*/ 309 h 309"/>
                  <a:gd name="T14" fmla="*/ 0 w 32"/>
                  <a:gd name="T15" fmla="*/ 303 h 309"/>
                  <a:gd name="T16" fmla="*/ 0 w 32"/>
                  <a:gd name="T17" fmla="*/ 234 h 309"/>
                  <a:gd name="T18" fmla="*/ 7 w 32"/>
                  <a:gd name="T19" fmla="*/ 117 h 309"/>
                  <a:gd name="T20" fmla="*/ 13 w 32"/>
                  <a:gd name="T21" fmla="*/ 28 h 309"/>
                  <a:gd name="T22" fmla="*/ 24 w 32"/>
                  <a:gd name="T23" fmla="*/ 0 h 30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2"/>
                  <a:gd name="T37" fmla="*/ 0 h 309"/>
                  <a:gd name="T38" fmla="*/ 32 w 32"/>
                  <a:gd name="T39" fmla="*/ 309 h 30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2" h="309">
                    <a:moveTo>
                      <a:pt x="24" y="0"/>
                    </a:moveTo>
                    <a:lnTo>
                      <a:pt x="32" y="6"/>
                    </a:lnTo>
                    <a:lnTo>
                      <a:pt x="24" y="71"/>
                    </a:lnTo>
                    <a:lnTo>
                      <a:pt x="24" y="77"/>
                    </a:lnTo>
                    <a:lnTo>
                      <a:pt x="17" y="192"/>
                    </a:lnTo>
                    <a:lnTo>
                      <a:pt x="19" y="299"/>
                    </a:lnTo>
                    <a:lnTo>
                      <a:pt x="13" y="309"/>
                    </a:lnTo>
                    <a:lnTo>
                      <a:pt x="0" y="303"/>
                    </a:lnTo>
                    <a:lnTo>
                      <a:pt x="0" y="234"/>
                    </a:lnTo>
                    <a:lnTo>
                      <a:pt x="7" y="117"/>
                    </a:lnTo>
                    <a:lnTo>
                      <a:pt x="13" y="28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6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7" name="Group 20"/>
              <p:cNvGrpSpPr>
                <a:grpSpLocks/>
              </p:cNvGrpSpPr>
              <p:nvPr/>
            </p:nvGrpSpPr>
            <p:grpSpPr bwMode="auto">
              <a:xfrm>
                <a:off x="4186" y="3231"/>
                <a:ext cx="1013" cy="976"/>
                <a:chOff x="4186" y="3231"/>
                <a:chExt cx="1013" cy="976"/>
              </a:xfrm>
            </p:grpSpPr>
            <p:sp>
              <p:nvSpPr>
                <p:cNvPr id="28" name="Freeform 12"/>
                <p:cNvSpPr>
                  <a:spLocks/>
                </p:cNvSpPr>
                <p:nvPr/>
              </p:nvSpPr>
              <p:spPr bwMode="auto">
                <a:xfrm>
                  <a:off x="4186" y="3231"/>
                  <a:ext cx="1013" cy="976"/>
                </a:xfrm>
                <a:custGeom>
                  <a:avLst/>
                  <a:gdLst>
                    <a:gd name="T0" fmla="*/ 30 w 1013"/>
                    <a:gd name="T1" fmla="*/ 216 h 976"/>
                    <a:gd name="T2" fmla="*/ 24 w 1013"/>
                    <a:gd name="T3" fmla="*/ 385 h 976"/>
                    <a:gd name="T4" fmla="*/ 47 w 1013"/>
                    <a:gd name="T5" fmla="*/ 553 h 976"/>
                    <a:gd name="T6" fmla="*/ 178 w 1013"/>
                    <a:gd name="T7" fmla="*/ 645 h 976"/>
                    <a:gd name="T8" fmla="*/ 290 w 1013"/>
                    <a:gd name="T9" fmla="*/ 733 h 976"/>
                    <a:gd name="T10" fmla="*/ 449 w 1013"/>
                    <a:gd name="T11" fmla="*/ 840 h 976"/>
                    <a:gd name="T12" fmla="*/ 562 w 1013"/>
                    <a:gd name="T13" fmla="*/ 931 h 976"/>
                    <a:gd name="T14" fmla="*/ 599 w 1013"/>
                    <a:gd name="T15" fmla="*/ 944 h 976"/>
                    <a:gd name="T16" fmla="*/ 714 w 1013"/>
                    <a:gd name="T17" fmla="*/ 879 h 976"/>
                    <a:gd name="T18" fmla="*/ 801 w 1013"/>
                    <a:gd name="T19" fmla="*/ 838 h 976"/>
                    <a:gd name="T20" fmla="*/ 891 w 1013"/>
                    <a:gd name="T21" fmla="*/ 816 h 976"/>
                    <a:gd name="T22" fmla="*/ 966 w 1013"/>
                    <a:gd name="T23" fmla="*/ 784 h 976"/>
                    <a:gd name="T24" fmla="*/ 970 w 1013"/>
                    <a:gd name="T25" fmla="*/ 684 h 976"/>
                    <a:gd name="T26" fmla="*/ 964 w 1013"/>
                    <a:gd name="T27" fmla="*/ 536 h 976"/>
                    <a:gd name="T28" fmla="*/ 966 w 1013"/>
                    <a:gd name="T29" fmla="*/ 418 h 976"/>
                    <a:gd name="T30" fmla="*/ 979 w 1013"/>
                    <a:gd name="T31" fmla="*/ 357 h 976"/>
                    <a:gd name="T32" fmla="*/ 736 w 1013"/>
                    <a:gd name="T33" fmla="*/ 242 h 976"/>
                    <a:gd name="T34" fmla="*/ 549 w 1013"/>
                    <a:gd name="T35" fmla="*/ 133 h 976"/>
                    <a:gd name="T36" fmla="*/ 393 w 1013"/>
                    <a:gd name="T37" fmla="*/ 30 h 976"/>
                    <a:gd name="T38" fmla="*/ 357 w 1013"/>
                    <a:gd name="T39" fmla="*/ 34 h 976"/>
                    <a:gd name="T40" fmla="*/ 256 w 1013"/>
                    <a:gd name="T41" fmla="*/ 73 h 976"/>
                    <a:gd name="T42" fmla="*/ 156 w 1013"/>
                    <a:gd name="T43" fmla="*/ 113 h 976"/>
                    <a:gd name="T44" fmla="*/ 150 w 1013"/>
                    <a:gd name="T45" fmla="*/ 92 h 976"/>
                    <a:gd name="T46" fmla="*/ 275 w 1013"/>
                    <a:gd name="T47" fmla="*/ 49 h 976"/>
                    <a:gd name="T48" fmla="*/ 376 w 1013"/>
                    <a:gd name="T49" fmla="*/ 0 h 976"/>
                    <a:gd name="T50" fmla="*/ 423 w 1013"/>
                    <a:gd name="T51" fmla="*/ 21 h 976"/>
                    <a:gd name="T52" fmla="*/ 573 w 1013"/>
                    <a:gd name="T53" fmla="*/ 126 h 976"/>
                    <a:gd name="T54" fmla="*/ 744 w 1013"/>
                    <a:gd name="T55" fmla="*/ 227 h 976"/>
                    <a:gd name="T56" fmla="*/ 927 w 1013"/>
                    <a:gd name="T57" fmla="*/ 306 h 976"/>
                    <a:gd name="T58" fmla="*/ 1013 w 1013"/>
                    <a:gd name="T59" fmla="*/ 357 h 976"/>
                    <a:gd name="T60" fmla="*/ 992 w 1013"/>
                    <a:gd name="T61" fmla="*/ 410 h 976"/>
                    <a:gd name="T62" fmla="*/ 979 w 1013"/>
                    <a:gd name="T63" fmla="*/ 596 h 976"/>
                    <a:gd name="T64" fmla="*/ 989 w 1013"/>
                    <a:gd name="T65" fmla="*/ 772 h 976"/>
                    <a:gd name="T66" fmla="*/ 977 w 1013"/>
                    <a:gd name="T67" fmla="*/ 808 h 976"/>
                    <a:gd name="T68" fmla="*/ 846 w 1013"/>
                    <a:gd name="T69" fmla="*/ 851 h 976"/>
                    <a:gd name="T70" fmla="*/ 723 w 1013"/>
                    <a:gd name="T71" fmla="*/ 887 h 976"/>
                    <a:gd name="T72" fmla="*/ 592 w 1013"/>
                    <a:gd name="T73" fmla="*/ 970 h 976"/>
                    <a:gd name="T74" fmla="*/ 554 w 1013"/>
                    <a:gd name="T75" fmla="*/ 959 h 976"/>
                    <a:gd name="T76" fmla="*/ 464 w 1013"/>
                    <a:gd name="T77" fmla="*/ 870 h 976"/>
                    <a:gd name="T78" fmla="*/ 337 w 1013"/>
                    <a:gd name="T79" fmla="*/ 789 h 976"/>
                    <a:gd name="T80" fmla="*/ 223 w 1013"/>
                    <a:gd name="T81" fmla="*/ 703 h 976"/>
                    <a:gd name="T82" fmla="*/ 129 w 1013"/>
                    <a:gd name="T83" fmla="*/ 635 h 976"/>
                    <a:gd name="T84" fmla="*/ 13 w 1013"/>
                    <a:gd name="T85" fmla="*/ 551 h 976"/>
                    <a:gd name="T86" fmla="*/ 7 w 1013"/>
                    <a:gd name="T87" fmla="*/ 495 h 976"/>
                    <a:gd name="T88" fmla="*/ 9 w 1013"/>
                    <a:gd name="T89" fmla="*/ 278 h 97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1013"/>
                    <a:gd name="T136" fmla="*/ 0 h 976"/>
                    <a:gd name="T137" fmla="*/ 1013 w 1013"/>
                    <a:gd name="T138" fmla="*/ 976 h 97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1013" h="976">
                      <a:moveTo>
                        <a:pt x="22" y="210"/>
                      </a:moveTo>
                      <a:lnTo>
                        <a:pt x="30" y="216"/>
                      </a:lnTo>
                      <a:lnTo>
                        <a:pt x="26" y="379"/>
                      </a:lnTo>
                      <a:lnTo>
                        <a:pt x="24" y="385"/>
                      </a:lnTo>
                      <a:lnTo>
                        <a:pt x="30" y="536"/>
                      </a:lnTo>
                      <a:lnTo>
                        <a:pt x="47" y="553"/>
                      </a:lnTo>
                      <a:lnTo>
                        <a:pt x="107" y="602"/>
                      </a:lnTo>
                      <a:lnTo>
                        <a:pt x="178" y="645"/>
                      </a:lnTo>
                      <a:lnTo>
                        <a:pt x="223" y="682"/>
                      </a:lnTo>
                      <a:lnTo>
                        <a:pt x="290" y="733"/>
                      </a:lnTo>
                      <a:lnTo>
                        <a:pt x="355" y="778"/>
                      </a:lnTo>
                      <a:lnTo>
                        <a:pt x="449" y="840"/>
                      </a:lnTo>
                      <a:lnTo>
                        <a:pt x="528" y="897"/>
                      </a:lnTo>
                      <a:lnTo>
                        <a:pt x="562" y="931"/>
                      </a:lnTo>
                      <a:lnTo>
                        <a:pt x="579" y="946"/>
                      </a:lnTo>
                      <a:lnTo>
                        <a:pt x="599" y="944"/>
                      </a:lnTo>
                      <a:lnTo>
                        <a:pt x="644" y="916"/>
                      </a:lnTo>
                      <a:lnTo>
                        <a:pt x="714" y="879"/>
                      </a:lnTo>
                      <a:lnTo>
                        <a:pt x="760" y="851"/>
                      </a:lnTo>
                      <a:lnTo>
                        <a:pt x="801" y="838"/>
                      </a:lnTo>
                      <a:lnTo>
                        <a:pt x="859" y="827"/>
                      </a:lnTo>
                      <a:lnTo>
                        <a:pt x="891" y="816"/>
                      </a:lnTo>
                      <a:lnTo>
                        <a:pt x="940" y="799"/>
                      </a:lnTo>
                      <a:lnTo>
                        <a:pt x="966" y="784"/>
                      </a:lnTo>
                      <a:lnTo>
                        <a:pt x="974" y="733"/>
                      </a:lnTo>
                      <a:lnTo>
                        <a:pt x="970" y="684"/>
                      </a:lnTo>
                      <a:lnTo>
                        <a:pt x="964" y="609"/>
                      </a:lnTo>
                      <a:lnTo>
                        <a:pt x="964" y="536"/>
                      </a:lnTo>
                      <a:lnTo>
                        <a:pt x="966" y="474"/>
                      </a:lnTo>
                      <a:lnTo>
                        <a:pt x="966" y="418"/>
                      </a:lnTo>
                      <a:lnTo>
                        <a:pt x="979" y="381"/>
                      </a:lnTo>
                      <a:lnTo>
                        <a:pt x="979" y="357"/>
                      </a:lnTo>
                      <a:lnTo>
                        <a:pt x="966" y="342"/>
                      </a:lnTo>
                      <a:lnTo>
                        <a:pt x="736" y="242"/>
                      </a:lnTo>
                      <a:lnTo>
                        <a:pt x="654" y="199"/>
                      </a:lnTo>
                      <a:lnTo>
                        <a:pt x="549" y="133"/>
                      </a:lnTo>
                      <a:lnTo>
                        <a:pt x="462" y="75"/>
                      </a:lnTo>
                      <a:lnTo>
                        <a:pt x="393" y="30"/>
                      </a:lnTo>
                      <a:lnTo>
                        <a:pt x="380" y="26"/>
                      </a:lnTo>
                      <a:lnTo>
                        <a:pt x="357" y="34"/>
                      </a:lnTo>
                      <a:lnTo>
                        <a:pt x="307" y="53"/>
                      </a:lnTo>
                      <a:lnTo>
                        <a:pt x="256" y="73"/>
                      </a:lnTo>
                      <a:lnTo>
                        <a:pt x="208" y="85"/>
                      </a:lnTo>
                      <a:lnTo>
                        <a:pt x="156" y="113"/>
                      </a:lnTo>
                      <a:lnTo>
                        <a:pt x="148" y="105"/>
                      </a:lnTo>
                      <a:lnTo>
                        <a:pt x="150" y="92"/>
                      </a:lnTo>
                      <a:lnTo>
                        <a:pt x="212" y="68"/>
                      </a:lnTo>
                      <a:lnTo>
                        <a:pt x="275" y="49"/>
                      </a:lnTo>
                      <a:lnTo>
                        <a:pt x="327" y="28"/>
                      </a:lnTo>
                      <a:lnTo>
                        <a:pt x="376" y="0"/>
                      </a:lnTo>
                      <a:lnTo>
                        <a:pt x="393" y="2"/>
                      </a:lnTo>
                      <a:lnTo>
                        <a:pt x="423" y="21"/>
                      </a:lnTo>
                      <a:lnTo>
                        <a:pt x="494" y="77"/>
                      </a:lnTo>
                      <a:lnTo>
                        <a:pt x="573" y="126"/>
                      </a:lnTo>
                      <a:lnTo>
                        <a:pt x="665" y="188"/>
                      </a:lnTo>
                      <a:lnTo>
                        <a:pt x="744" y="227"/>
                      </a:lnTo>
                      <a:lnTo>
                        <a:pt x="829" y="261"/>
                      </a:lnTo>
                      <a:lnTo>
                        <a:pt x="927" y="306"/>
                      </a:lnTo>
                      <a:lnTo>
                        <a:pt x="1007" y="344"/>
                      </a:lnTo>
                      <a:lnTo>
                        <a:pt x="1013" y="357"/>
                      </a:lnTo>
                      <a:lnTo>
                        <a:pt x="1011" y="364"/>
                      </a:lnTo>
                      <a:lnTo>
                        <a:pt x="992" y="410"/>
                      </a:lnTo>
                      <a:lnTo>
                        <a:pt x="983" y="489"/>
                      </a:lnTo>
                      <a:lnTo>
                        <a:pt x="979" y="596"/>
                      </a:lnTo>
                      <a:lnTo>
                        <a:pt x="992" y="699"/>
                      </a:lnTo>
                      <a:lnTo>
                        <a:pt x="989" y="772"/>
                      </a:lnTo>
                      <a:lnTo>
                        <a:pt x="985" y="801"/>
                      </a:lnTo>
                      <a:lnTo>
                        <a:pt x="977" y="808"/>
                      </a:lnTo>
                      <a:lnTo>
                        <a:pt x="919" y="829"/>
                      </a:lnTo>
                      <a:lnTo>
                        <a:pt x="846" y="851"/>
                      </a:lnTo>
                      <a:lnTo>
                        <a:pt x="773" y="866"/>
                      </a:lnTo>
                      <a:lnTo>
                        <a:pt x="723" y="887"/>
                      </a:lnTo>
                      <a:lnTo>
                        <a:pt x="646" y="937"/>
                      </a:lnTo>
                      <a:lnTo>
                        <a:pt x="592" y="970"/>
                      </a:lnTo>
                      <a:lnTo>
                        <a:pt x="573" y="976"/>
                      </a:lnTo>
                      <a:lnTo>
                        <a:pt x="554" y="959"/>
                      </a:lnTo>
                      <a:lnTo>
                        <a:pt x="517" y="916"/>
                      </a:lnTo>
                      <a:lnTo>
                        <a:pt x="464" y="870"/>
                      </a:lnTo>
                      <a:lnTo>
                        <a:pt x="397" y="825"/>
                      </a:lnTo>
                      <a:lnTo>
                        <a:pt x="337" y="789"/>
                      </a:lnTo>
                      <a:lnTo>
                        <a:pt x="280" y="744"/>
                      </a:lnTo>
                      <a:lnTo>
                        <a:pt x="223" y="703"/>
                      </a:lnTo>
                      <a:lnTo>
                        <a:pt x="178" y="664"/>
                      </a:lnTo>
                      <a:lnTo>
                        <a:pt x="129" y="635"/>
                      </a:lnTo>
                      <a:lnTo>
                        <a:pt x="60" y="590"/>
                      </a:lnTo>
                      <a:lnTo>
                        <a:pt x="13" y="551"/>
                      </a:lnTo>
                      <a:lnTo>
                        <a:pt x="0" y="536"/>
                      </a:lnTo>
                      <a:lnTo>
                        <a:pt x="7" y="495"/>
                      </a:lnTo>
                      <a:lnTo>
                        <a:pt x="11" y="372"/>
                      </a:lnTo>
                      <a:lnTo>
                        <a:pt x="9" y="278"/>
                      </a:lnTo>
                      <a:lnTo>
                        <a:pt x="22" y="2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" name="Freeform 13"/>
                <p:cNvSpPr>
                  <a:spLocks/>
                </p:cNvSpPr>
                <p:nvPr/>
              </p:nvSpPr>
              <p:spPr bwMode="auto">
                <a:xfrm>
                  <a:off x="4583" y="3441"/>
                  <a:ext cx="280" cy="176"/>
                </a:xfrm>
                <a:custGeom>
                  <a:avLst/>
                  <a:gdLst>
                    <a:gd name="T0" fmla="*/ 24 w 280"/>
                    <a:gd name="T1" fmla="*/ 0 h 176"/>
                    <a:gd name="T2" fmla="*/ 32 w 280"/>
                    <a:gd name="T3" fmla="*/ 6 h 176"/>
                    <a:gd name="T4" fmla="*/ 35 w 280"/>
                    <a:gd name="T5" fmla="*/ 19 h 176"/>
                    <a:gd name="T6" fmla="*/ 47 w 280"/>
                    <a:gd name="T7" fmla="*/ 25 h 176"/>
                    <a:gd name="T8" fmla="*/ 60 w 280"/>
                    <a:gd name="T9" fmla="*/ 27 h 176"/>
                    <a:gd name="T10" fmla="*/ 73 w 280"/>
                    <a:gd name="T11" fmla="*/ 27 h 176"/>
                    <a:gd name="T12" fmla="*/ 86 w 280"/>
                    <a:gd name="T13" fmla="*/ 32 h 176"/>
                    <a:gd name="T14" fmla="*/ 90 w 280"/>
                    <a:gd name="T15" fmla="*/ 47 h 176"/>
                    <a:gd name="T16" fmla="*/ 82 w 280"/>
                    <a:gd name="T17" fmla="*/ 57 h 176"/>
                    <a:gd name="T18" fmla="*/ 86 w 280"/>
                    <a:gd name="T19" fmla="*/ 65 h 176"/>
                    <a:gd name="T20" fmla="*/ 100 w 280"/>
                    <a:gd name="T21" fmla="*/ 65 h 176"/>
                    <a:gd name="T22" fmla="*/ 113 w 280"/>
                    <a:gd name="T23" fmla="*/ 65 h 176"/>
                    <a:gd name="T24" fmla="*/ 130 w 280"/>
                    <a:gd name="T25" fmla="*/ 65 h 176"/>
                    <a:gd name="T26" fmla="*/ 143 w 280"/>
                    <a:gd name="T27" fmla="*/ 69 h 176"/>
                    <a:gd name="T28" fmla="*/ 151 w 280"/>
                    <a:gd name="T29" fmla="*/ 82 h 176"/>
                    <a:gd name="T30" fmla="*/ 145 w 280"/>
                    <a:gd name="T31" fmla="*/ 95 h 176"/>
                    <a:gd name="T32" fmla="*/ 153 w 280"/>
                    <a:gd name="T33" fmla="*/ 103 h 176"/>
                    <a:gd name="T34" fmla="*/ 171 w 280"/>
                    <a:gd name="T35" fmla="*/ 108 h 176"/>
                    <a:gd name="T36" fmla="*/ 188 w 280"/>
                    <a:gd name="T37" fmla="*/ 108 h 176"/>
                    <a:gd name="T38" fmla="*/ 201 w 280"/>
                    <a:gd name="T39" fmla="*/ 108 h 176"/>
                    <a:gd name="T40" fmla="*/ 216 w 280"/>
                    <a:gd name="T41" fmla="*/ 110 h 176"/>
                    <a:gd name="T42" fmla="*/ 226 w 280"/>
                    <a:gd name="T43" fmla="*/ 118 h 176"/>
                    <a:gd name="T44" fmla="*/ 220 w 280"/>
                    <a:gd name="T45" fmla="*/ 131 h 176"/>
                    <a:gd name="T46" fmla="*/ 231 w 280"/>
                    <a:gd name="T47" fmla="*/ 138 h 176"/>
                    <a:gd name="T48" fmla="*/ 248 w 280"/>
                    <a:gd name="T49" fmla="*/ 138 h 176"/>
                    <a:gd name="T50" fmla="*/ 267 w 280"/>
                    <a:gd name="T51" fmla="*/ 144 h 176"/>
                    <a:gd name="T52" fmla="*/ 278 w 280"/>
                    <a:gd name="T53" fmla="*/ 155 h 176"/>
                    <a:gd name="T54" fmla="*/ 280 w 280"/>
                    <a:gd name="T55" fmla="*/ 168 h 176"/>
                    <a:gd name="T56" fmla="*/ 265 w 280"/>
                    <a:gd name="T57" fmla="*/ 176 h 176"/>
                    <a:gd name="T58" fmla="*/ 252 w 280"/>
                    <a:gd name="T59" fmla="*/ 172 h 176"/>
                    <a:gd name="T60" fmla="*/ 252 w 280"/>
                    <a:gd name="T61" fmla="*/ 159 h 176"/>
                    <a:gd name="T62" fmla="*/ 239 w 280"/>
                    <a:gd name="T63" fmla="*/ 155 h 176"/>
                    <a:gd name="T64" fmla="*/ 226 w 280"/>
                    <a:gd name="T65" fmla="*/ 153 h 176"/>
                    <a:gd name="T66" fmla="*/ 213 w 280"/>
                    <a:gd name="T67" fmla="*/ 153 h 176"/>
                    <a:gd name="T68" fmla="*/ 201 w 280"/>
                    <a:gd name="T69" fmla="*/ 153 h 176"/>
                    <a:gd name="T70" fmla="*/ 188 w 280"/>
                    <a:gd name="T71" fmla="*/ 146 h 176"/>
                    <a:gd name="T72" fmla="*/ 190 w 280"/>
                    <a:gd name="T73" fmla="*/ 131 h 176"/>
                    <a:gd name="T74" fmla="*/ 188 w 280"/>
                    <a:gd name="T75" fmla="*/ 123 h 176"/>
                    <a:gd name="T76" fmla="*/ 175 w 280"/>
                    <a:gd name="T77" fmla="*/ 123 h 176"/>
                    <a:gd name="T78" fmla="*/ 162 w 280"/>
                    <a:gd name="T79" fmla="*/ 123 h 176"/>
                    <a:gd name="T80" fmla="*/ 145 w 280"/>
                    <a:gd name="T81" fmla="*/ 123 h 176"/>
                    <a:gd name="T82" fmla="*/ 132 w 280"/>
                    <a:gd name="T83" fmla="*/ 116 h 176"/>
                    <a:gd name="T84" fmla="*/ 126 w 280"/>
                    <a:gd name="T85" fmla="*/ 103 h 176"/>
                    <a:gd name="T86" fmla="*/ 126 w 280"/>
                    <a:gd name="T87" fmla="*/ 91 h 176"/>
                    <a:gd name="T88" fmla="*/ 128 w 280"/>
                    <a:gd name="T89" fmla="*/ 78 h 176"/>
                    <a:gd name="T90" fmla="*/ 113 w 280"/>
                    <a:gd name="T91" fmla="*/ 71 h 176"/>
                    <a:gd name="T92" fmla="*/ 100 w 280"/>
                    <a:gd name="T93" fmla="*/ 73 h 176"/>
                    <a:gd name="T94" fmla="*/ 86 w 280"/>
                    <a:gd name="T95" fmla="*/ 73 h 176"/>
                    <a:gd name="T96" fmla="*/ 69 w 280"/>
                    <a:gd name="T97" fmla="*/ 69 h 176"/>
                    <a:gd name="T98" fmla="*/ 60 w 280"/>
                    <a:gd name="T99" fmla="*/ 57 h 176"/>
                    <a:gd name="T100" fmla="*/ 60 w 280"/>
                    <a:gd name="T101" fmla="*/ 45 h 176"/>
                    <a:gd name="T102" fmla="*/ 56 w 280"/>
                    <a:gd name="T103" fmla="*/ 36 h 176"/>
                    <a:gd name="T104" fmla="*/ 43 w 280"/>
                    <a:gd name="T105" fmla="*/ 32 h 176"/>
                    <a:gd name="T106" fmla="*/ 26 w 280"/>
                    <a:gd name="T107" fmla="*/ 30 h 176"/>
                    <a:gd name="T108" fmla="*/ 13 w 280"/>
                    <a:gd name="T109" fmla="*/ 23 h 176"/>
                    <a:gd name="T110" fmla="*/ 0 w 280"/>
                    <a:gd name="T111" fmla="*/ 12 h 176"/>
                    <a:gd name="T112" fmla="*/ 15 w 280"/>
                    <a:gd name="T113" fmla="*/ 0 h 17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280"/>
                    <a:gd name="T172" fmla="*/ 0 h 176"/>
                    <a:gd name="T173" fmla="*/ 280 w 280"/>
                    <a:gd name="T174" fmla="*/ 176 h 17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280" h="176">
                      <a:moveTo>
                        <a:pt x="15" y="0"/>
                      </a:moveTo>
                      <a:lnTo>
                        <a:pt x="24" y="0"/>
                      </a:lnTo>
                      <a:lnTo>
                        <a:pt x="30" y="0"/>
                      </a:lnTo>
                      <a:lnTo>
                        <a:pt x="32" y="6"/>
                      </a:lnTo>
                      <a:lnTo>
                        <a:pt x="37" y="12"/>
                      </a:lnTo>
                      <a:lnTo>
                        <a:pt x="35" y="19"/>
                      </a:lnTo>
                      <a:lnTo>
                        <a:pt x="41" y="23"/>
                      </a:lnTo>
                      <a:lnTo>
                        <a:pt x="47" y="25"/>
                      </a:lnTo>
                      <a:lnTo>
                        <a:pt x="54" y="27"/>
                      </a:lnTo>
                      <a:lnTo>
                        <a:pt x="60" y="27"/>
                      </a:lnTo>
                      <a:lnTo>
                        <a:pt x="67" y="27"/>
                      </a:lnTo>
                      <a:lnTo>
                        <a:pt x="73" y="27"/>
                      </a:lnTo>
                      <a:lnTo>
                        <a:pt x="80" y="30"/>
                      </a:lnTo>
                      <a:lnTo>
                        <a:pt x="86" y="32"/>
                      </a:lnTo>
                      <a:lnTo>
                        <a:pt x="90" y="40"/>
                      </a:lnTo>
                      <a:lnTo>
                        <a:pt x="90" y="47"/>
                      </a:lnTo>
                      <a:lnTo>
                        <a:pt x="82" y="51"/>
                      </a:lnTo>
                      <a:lnTo>
                        <a:pt x="82" y="57"/>
                      </a:lnTo>
                      <a:lnTo>
                        <a:pt x="80" y="63"/>
                      </a:lnTo>
                      <a:lnTo>
                        <a:pt x="86" y="65"/>
                      </a:lnTo>
                      <a:lnTo>
                        <a:pt x="93" y="65"/>
                      </a:lnTo>
                      <a:lnTo>
                        <a:pt x="100" y="65"/>
                      </a:lnTo>
                      <a:lnTo>
                        <a:pt x="106" y="65"/>
                      </a:lnTo>
                      <a:lnTo>
                        <a:pt x="113" y="65"/>
                      </a:lnTo>
                      <a:lnTo>
                        <a:pt x="121" y="65"/>
                      </a:lnTo>
                      <a:lnTo>
                        <a:pt x="130" y="65"/>
                      </a:lnTo>
                      <a:lnTo>
                        <a:pt x="136" y="65"/>
                      </a:lnTo>
                      <a:lnTo>
                        <a:pt x="143" y="69"/>
                      </a:lnTo>
                      <a:lnTo>
                        <a:pt x="149" y="76"/>
                      </a:lnTo>
                      <a:lnTo>
                        <a:pt x="151" y="82"/>
                      </a:lnTo>
                      <a:lnTo>
                        <a:pt x="147" y="88"/>
                      </a:lnTo>
                      <a:lnTo>
                        <a:pt x="145" y="95"/>
                      </a:lnTo>
                      <a:lnTo>
                        <a:pt x="145" y="101"/>
                      </a:lnTo>
                      <a:lnTo>
                        <a:pt x="153" y="103"/>
                      </a:lnTo>
                      <a:lnTo>
                        <a:pt x="160" y="108"/>
                      </a:lnTo>
                      <a:lnTo>
                        <a:pt x="171" y="108"/>
                      </a:lnTo>
                      <a:lnTo>
                        <a:pt x="179" y="108"/>
                      </a:lnTo>
                      <a:lnTo>
                        <a:pt x="188" y="108"/>
                      </a:lnTo>
                      <a:lnTo>
                        <a:pt x="194" y="108"/>
                      </a:lnTo>
                      <a:lnTo>
                        <a:pt x="201" y="108"/>
                      </a:lnTo>
                      <a:lnTo>
                        <a:pt x="209" y="108"/>
                      </a:lnTo>
                      <a:lnTo>
                        <a:pt x="216" y="110"/>
                      </a:lnTo>
                      <a:lnTo>
                        <a:pt x="222" y="112"/>
                      </a:lnTo>
                      <a:lnTo>
                        <a:pt x="226" y="118"/>
                      </a:lnTo>
                      <a:lnTo>
                        <a:pt x="226" y="125"/>
                      </a:lnTo>
                      <a:lnTo>
                        <a:pt x="220" y="131"/>
                      </a:lnTo>
                      <a:lnTo>
                        <a:pt x="222" y="138"/>
                      </a:lnTo>
                      <a:lnTo>
                        <a:pt x="231" y="138"/>
                      </a:lnTo>
                      <a:lnTo>
                        <a:pt x="239" y="138"/>
                      </a:lnTo>
                      <a:lnTo>
                        <a:pt x="248" y="138"/>
                      </a:lnTo>
                      <a:lnTo>
                        <a:pt x="258" y="140"/>
                      </a:lnTo>
                      <a:lnTo>
                        <a:pt x="267" y="144"/>
                      </a:lnTo>
                      <a:lnTo>
                        <a:pt x="273" y="148"/>
                      </a:lnTo>
                      <a:lnTo>
                        <a:pt x="278" y="155"/>
                      </a:lnTo>
                      <a:lnTo>
                        <a:pt x="280" y="161"/>
                      </a:lnTo>
                      <a:lnTo>
                        <a:pt x="280" y="168"/>
                      </a:lnTo>
                      <a:lnTo>
                        <a:pt x="273" y="172"/>
                      </a:lnTo>
                      <a:lnTo>
                        <a:pt x="265" y="176"/>
                      </a:lnTo>
                      <a:lnTo>
                        <a:pt x="258" y="176"/>
                      </a:lnTo>
                      <a:lnTo>
                        <a:pt x="252" y="172"/>
                      </a:lnTo>
                      <a:lnTo>
                        <a:pt x="252" y="166"/>
                      </a:lnTo>
                      <a:lnTo>
                        <a:pt x="252" y="159"/>
                      </a:lnTo>
                      <a:lnTo>
                        <a:pt x="246" y="155"/>
                      </a:lnTo>
                      <a:lnTo>
                        <a:pt x="239" y="155"/>
                      </a:lnTo>
                      <a:lnTo>
                        <a:pt x="233" y="153"/>
                      </a:lnTo>
                      <a:lnTo>
                        <a:pt x="226" y="153"/>
                      </a:lnTo>
                      <a:lnTo>
                        <a:pt x="220" y="153"/>
                      </a:lnTo>
                      <a:lnTo>
                        <a:pt x="213" y="153"/>
                      </a:lnTo>
                      <a:lnTo>
                        <a:pt x="207" y="153"/>
                      </a:lnTo>
                      <a:lnTo>
                        <a:pt x="201" y="153"/>
                      </a:lnTo>
                      <a:lnTo>
                        <a:pt x="194" y="148"/>
                      </a:lnTo>
                      <a:lnTo>
                        <a:pt x="188" y="146"/>
                      </a:lnTo>
                      <a:lnTo>
                        <a:pt x="188" y="138"/>
                      </a:lnTo>
                      <a:lnTo>
                        <a:pt x="190" y="131"/>
                      </a:lnTo>
                      <a:lnTo>
                        <a:pt x="196" y="127"/>
                      </a:lnTo>
                      <a:lnTo>
                        <a:pt x="188" y="123"/>
                      </a:lnTo>
                      <a:lnTo>
                        <a:pt x="181" y="123"/>
                      </a:lnTo>
                      <a:lnTo>
                        <a:pt x="175" y="123"/>
                      </a:lnTo>
                      <a:lnTo>
                        <a:pt x="168" y="123"/>
                      </a:lnTo>
                      <a:lnTo>
                        <a:pt x="162" y="123"/>
                      </a:lnTo>
                      <a:lnTo>
                        <a:pt x="153" y="123"/>
                      </a:lnTo>
                      <a:lnTo>
                        <a:pt x="145" y="123"/>
                      </a:lnTo>
                      <a:lnTo>
                        <a:pt x="138" y="118"/>
                      </a:lnTo>
                      <a:lnTo>
                        <a:pt x="132" y="116"/>
                      </a:lnTo>
                      <a:lnTo>
                        <a:pt x="128" y="110"/>
                      </a:lnTo>
                      <a:lnTo>
                        <a:pt x="126" y="103"/>
                      </a:lnTo>
                      <a:lnTo>
                        <a:pt x="126" y="97"/>
                      </a:lnTo>
                      <a:lnTo>
                        <a:pt x="126" y="91"/>
                      </a:lnTo>
                      <a:lnTo>
                        <a:pt x="126" y="84"/>
                      </a:lnTo>
                      <a:lnTo>
                        <a:pt x="128" y="78"/>
                      </a:lnTo>
                      <a:lnTo>
                        <a:pt x="119" y="73"/>
                      </a:lnTo>
                      <a:lnTo>
                        <a:pt x="113" y="71"/>
                      </a:lnTo>
                      <a:lnTo>
                        <a:pt x="106" y="73"/>
                      </a:lnTo>
                      <a:lnTo>
                        <a:pt x="100" y="73"/>
                      </a:lnTo>
                      <a:lnTo>
                        <a:pt x="92" y="73"/>
                      </a:lnTo>
                      <a:lnTo>
                        <a:pt x="86" y="73"/>
                      </a:lnTo>
                      <a:lnTo>
                        <a:pt x="80" y="73"/>
                      </a:lnTo>
                      <a:lnTo>
                        <a:pt x="69" y="69"/>
                      </a:lnTo>
                      <a:lnTo>
                        <a:pt x="62" y="65"/>
                      </a:lnTo>
                      <a:lnTo>
                        <a:pt x="60" y="57"/>
                      </a:lnTo>
                      <a:lnTo>
                        <a:pt x="60" y="51"/>
                      </a:lnTo>
                      <a:lnTo>
                        <a:pt x="60" y="45"/>
                      </a:lnTo>
                      <a:lnTo>
                        <a:pt x="62" y="38"/>
                      </a:lnTo>
                      <a:lnTo>
                        <a:pt x="56" y="36"/>
                      </a:lnTo>
                      <a:lnTo>
                        <a:pt x="50" y="32"/>
                      </a:lnTo>
                      <a:lnTo>
                        <a:pt x="43" y="32"/>
                      </a:lnTo>
                      <a:lnTo>
                        <a:pt x="32" y="30"/>
                      </a:lnTo>
                      <a:lnTo>
                        <a:pt x="26" y="30"/>
                      </a:lnTo>
                      <a:lnTo>
                        <a:pt x="20" y="30"/>
                      </a:lnTo>
                      <a:lnTo>
                        <a:pt x="13" y="23"/>
                      </a:lnTo>
                      <a:lnTo>
                        <a:pt x="7" y="21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" name="Freeform 14"/>
                <p:cNvSpPr>
                  <a:spLocks/>
                </p:cNvSpPr>
                <p:nvPr/>
              </p:nvSpPr>
              <p:spPr bwMode="auto">
                <a:xfrm>
                  <a:off x="4536" y="3468"/>
                  <a:ext cx="280" cy="177"/>
                </a:xfrm>
                <a:custGeom>
                  <a:avLst/>
                  <a:gdLst>
                    <a:gd name="T0" fmla="*/ 24 w 280"/>
                    <a:gd name="T1" fmla="*/ 0 h 177"/>
                    <a:gd name="T2" fmla="*/ 32 w 280"/>
                    <a:gd name="T3" fmla="*/ 7 h 177"/>
                    <a:gd name="T4" fmla="*/ 34 w 280"/>
                    <a:gd name="T5" fmla="*/ 20 h 177"/>
                    <a:gd name="T6" fmla="*/ 47 w 280"/>
                    <a:gd name="T7" fmla="*/ 26 h 177"/>
                    <a:gd name="T8" fmla="*/ 60 w 280"/>
                    <a:gd name="T9" fmla="*/ 28 h 177"/>
                    <a:gd name="T10" fmla="*/ 73 w 280"/>
                    <a:gd name="T11" fmla="*/ 28 h 177"/>
                    <a:gd name="T12" fmla="*/ 86 w 280"/>
                    <a:gd name="T13" fmla="*/ 33 h 177"/>
                    <a:gd name="T14" fmla="*/ 90 w 280"/>
                    <a:gd name="T15" fmla="*/ 48 h 177"/>
                    <a:gd name="T16" fmla="*/ 82 w 280"/>
                    <a:gd name="T17" fmla="*/ 58 h 177"/>
                    <a:gd name="T18" fmla="*/ 86 w 280"/>
                    <a:gd name="T19" fmla="*/ 66 h 177"/>
                    <a:gd name="T20" fmla="*/ 100 w 280"/>
                    <a:gd name="T21" fmla="*/ 66 h 177"/>
                    <a:gd name="T22" fmla="*/ 113 w 280"/>
                    <a:gd name="T23" fmla="*/ 66 h 177"/>
                    <a:gd name="T24" fmla="*/ 130 w 280"/>
                    <a:gd name="T25" fmla="*/ 66 h 177"/>
                    <a:gd name="T26" fmla="*/ 143 w 280"/>
                    <a:gd name="T27" fmla="*/ 70 h 177"/>
                    <a:gd name="T28" fmla="*/ 151 w 280"/>
                    <a:gd name="T29" fmla="*/ 83 h 177"/>
                    <a:gd name="T30" fmla="*/ 145 w 280"/>
                    <a:gd name="T31" fmla="*/ 96 h 177"/>
                    <a:gd name="T32" fmla="*/ 153 w 280"/>
                    <a:gd name="T33" fmla="*/ 104 h 177"/>
                    <a:gd name="T34" fmla="*/ 170 w 280"/>
                    <a:gd name="T35" fmla="*/ 109 h 177"/>
                    <a:gd name="T36" fmla="*/ 188 w 280"/>
                    <a:gd name="T37" fmla="*/ 109 h 177"/>
                    <a:gd name="T38" fmla="*/ 200 w 280"/>
                    <a:gd name="T39" fmla="*/ 109 h 177"/>
                    <a:gd name="T40" fmla="*/ 215 w 280"/>
                    <a:gd name="T41" fmla="*/ 111 h 177"/>
                    <a:gd name="T42" fmla="*/ 226 w 280"/>
                    <a:gd name="T43" fmla="*/ 119 h 177"/>
                    <a:gd name="T44" fmla="*/ 220 w 280"/>
                    <a:gd name="T45" fmla="*/ 132 h 177"/>
                    <a:gd name="T46" fmla="*/ 230 w 280"/>
                    <a:gd name="T47" fmla="*/ 139 h 177"/>
                    <a:gd name="T48" fmla="*/ 248 w 280"/>
                    <a:gd name="T49" fmla="*/ 139 h 177"/>
                    <a:gd name="T50" fmla="*/ 267 w 280"/>
                    <a:gd name="T51" fmla="*/ 145 h 177"/>
                    <a:gd name="T52" fmla="*/ 278 w 280"/>
                    <a:gd name="T53" fmla="*/ 156 h 177"/>
                    <a:gd name="T54" fmla="*/ 280 w 280"/>
                    <a:gd name="T55" fmla="*/ 168 h 177"/>
                    <a:gd name="T56" fmla="*/ 265 w 280"/>
                    <a:gd name="T57" fmla="*/ 177 h 177"/>
                    <a:gd name="T58" fmla="*/ 252 w 280"/>
                    <a:gd name="T59" fmla="*/ 173 h 177"/>
                    <a:gd name="T60" fmla="*/ 252 w 280"/>
                    <a:gd name="T61" fmla="*/ 160 h 177"/>
                    <a:gd name="T62" fmla="*/ 239 w 280"/>
                    <a:gd name="T63" fmla="*/ 156 h 177"/>
                    <a:gd name="T64" fmla="*/ 226 w 280"/>
                    <a:gd name="T65" fmla="*/ 154 h 177"/>
                    <a:gd name="T66" fmla="*/ 213 w 280"/>
                    <a:gd name="T67" fmla="*/ 154 h 177"/>
                    <a:gd name="T68" fmla="*/ 200 w 280"/>
                    <a:gd name="T69" fmla="*/ 154 h 177"/>
                    <a:gd name="T70" fmla="*/ 188 w 280"/>
                    <a:gd name="T71" fmla="*/ 147 h 177"/>
                    <a:gd name="T72" fmla="*/ 190 w 280"/>
                    <a:gd name="T73" fmla="*/ 132 h 177"/>
                    <a:gd name="T74" fmla="*/ 188 w 280"/>
                    <a:gd name="T75" fmla="*/ 124 h 177"/>
                    <a:gd name="T76" fmla="*/ 175 w 280"/>
                    <a:gd name="T77" fmla="*/ 124 h 177"/>
                    <a:gd name="T78" fmla="*/ 162 w 280"/>
                    <a:gd name="T79" fmla="*/ 124 h 177"/>
                    <a:gd name="T80" fmla="*/ 145 w 280"/>
                    <a:gd name="T81" fmla="*/ 124 h 177"/>
                    <a:gd name="T82" fmla="*/ 132 w 280"/>
                    <a:gd name="T83" fmla="*/ 117 h 177"/>
                    <a:gd name="T84" fmla="*/ 125 w 280"/>
                    <a:gd name="T85" fmla="*/ 104 h 177"/>
                    <a:gd name="T86" fmla="*/ 125 w 280"/>
                    <a:gd name="T87" fmla="*/ 91 h 177"/>
                    <a:gd name="T88" fmla="*/ 128 w 280"/>
                    <a:gd name="T89" fmla="*/ 79 h 177"/>
                    <a:gd name="T90" fmla="*/ 113 w 280"/>
                    <a:gd name="T91" fmla="*/ 72 h 177"/>
                    <a:gd name="T92" fmla="*/ 100 w 280"/>
                    <a:gd name="T93" fmla="*/ 74 h 177"/>
                    <a:gd name="T94" fmla="*/ 86 w 280"/>
                    <a:gd name="T95" fmla="*/ 74 h 177"/>
                    <a:gd name="T96" fmla="*/ 69 w 280"/>
                    <a:gd name="T97" fmla="*/ 70 h 177"/>
                    <a:gd name="T98" fmla="*/ 60 w 280"/>
                    <a:gd name="T99" fmla="*/ 58 h 177"/>
                    <a:gd name="T100" fmla="*/ 60 w 280"/>
                    <a:gd name="T101" fmla="*/ 45 h 177"/>
                    <a:gd name="T102" fmla="*/ 56 w 280"/>
                    <a:gd name="T103" fmla="*/ 37 h 177"/>
                    <a:gd name="T104" fmla="*/ 43 w 280"/>
                    <a:gd name="T105" fmla="*/ 33 h 177"/>
                    <a:gd name="T106" fmla="*/ 26 w 280"/>
                    <a:gd name="T107" fmla="*/ 30 h 177"/>
                    <a:gd name="T108" fmla="*/ 13 w 280"/>
                    <a:gd name="T109" fmla="*/ 24 h 177"/>
                    <a:gd name="T110" fmla="*/ 0 w 280"/>
                    <a:gd name="T111" fmla="*/ 13 h 177"/>
                    <a:gd name="T112" fmla="*/ 15 w 280"/>
                    <a:gd name="T113" fmla="*/ 0 h 177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280"/>
                    <a:gd name="T172" fmla="*/ 0 h 177"/>
                    <a:gd name="T173" fmla="*/ 280 w 280"/>
                    <a:gd name="T174" fmla="*/ 177 h 177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280" h="177">
                      <a:moveTo>
                        <a:pt x="15" y="0"/>
                      </a:moveTo>
                      <a:lnTo>
                        <a:pt x="24" y="0"/>
                      </a:lnTo>
                      <a:lnTo>
                        <a:pt x="30" y="0"/>
                      </a:lnTo>
                      <a:lnTo>
                        <a:pt x="32" y="7"/>
                      </a:lnTo>
                      <a:lnTo>
                        <a:pt x="37" y="13"/>
                      </a:lnTo>
                      <a:lnTo>
                        <a:pt x="34" y="20"/>
                      </a:lnTo>
                      <a:lnTo>
                        <a:pt x="41" y="24"/>
                      </a:lnTo>
                      <a:lnTo>
                        <a:pt x="47" y="26"/>
                      </a:lnTo>
                      <a:lnTo>
                        <a:pt x="54" y="28"/>
                      </a:lnTo>
                      <a:lnTo>
                        <a:pt x="60" y="28"/>
                      </a:lnTo>
                      <a:lnTo>
                        <a:pt x="67" y="28"/>
                      </a:lnTo>
                      <a:lnTo>
                        <a:pt x="73" y="28"/>
                      </a:lnTo>
                      <a:lnTo>
                        <a:pt x="79" y="30"/>
                      </a:lnTo>
                      <a:lnTo>
                        <a:pt x="86" y="33"/>
                      </a:lnTo>
                      <a:lnTo>
                        <a:pt x="90" y="41"/>
                      </a:lnTo>
                      <a:lnTo>
                        <a:pt x="90" y="48"/>
                      </a:lnTo>
                      <a:lnTo>
                        <a:pt x="82" y="52"/>
                      </a:lnTo>
                      <a:lnTo>
                        <a:pt x="82" y="58"/>
                      </a:lnTo>
                      <a:lnTo>
                        <a:pt x="79" y="64"/>
                      </a:lnTo>
                      <a:lnTo>
                        <a:pt x="86" y="66"/>
                      </a:lnTo>
                      <a:lnTo>
                        <a:pt x="93" y="66"/>
                      </a:lnTo>
                      <a:lnTo>
                        <a:pt x="100" y="66"/>
                      </a:lnTo>
                      <a:lnTo>
                        <a:pt x="106" y="66"/>
                      </a:lnTo>
                      <a:lnTo>
                        <a:pt x="113" y="66"/>
                      </a:lnTo>
                      <a:lnTo>
                        <a:pt x="121" y="66"/>
                      </a:lnTo>
                      <a:lnTo>
                        <a:pt x="130" y="66"/>
                      </a:lnTo>
                      <a:lnTo>
                        <a:pt x="136" y="66"/>
                      </a:lnTo>
                      <a:lnTo>
                        <a:pt x="143" y="70"/>
                      </a:lnTo>
                      <a:lnTo>
                        <a:pt x="149" y="76"/>
                      </a:lnTo>
                      <a:lnTo>
                        <a:pt x="151" y="83"/>
                      </a:lnTo>
                      <a:lnTo>
                        <a:pt x="147" y="89"/>
                      </a:lnTo>
                      <a:lnTo>
                        <a:pt x="145" y="96"/>
                      </a:lnTo>
                      <a:lnTo>
                        <a:pt x="145" y="102"/>
                      </a:lnTo>
                      <a:lnTo>
                        <a:pt x="153" y="104"/>
                      </a:lnTo>
                      <a:lnTo>
                        <a:pt x="160" y="109"/>
                      </a:lnTo>
                      <a:lnTo>
                        <a:pt x="170" y="109"/>
                      </a:lnTo>
                      <a:lnTo>
                        <a:pt x="179" y="109"/>
                      </a:lnTo>
                      <a:lnTo>
                        <a:pt x="188" y="109"/>
                      </a:lnTo>
                      <a:lnTo>
                        <a:pt x="194" y="109"/>
                      </a:lnTo>
                      <a:lnTo>
                        <a:pt x="200" y="109"/>
                      </a:lnTo>
                      <a:lnTo>
                        <a:pt x="209" y="109"/>
                      </a:lnTo>
                      <a:lnTo>
                        <a:pt x="215" y="111"/>
                      </a:lnTo>
                      <a:lnTo>
                        <a:pt x="222" y="113"/>
                      </a:lnTo>
                      <a:lnTo>
                        <a:pt x="226" y="119"/>
                      </a:lnTo>
                      <a:lnTo>
                        <a:pt x="226" y="126"/>
                      </a:lnTo>
                      <a:lnTo>
                        <a:pt x="220" y="132"/>
                      </a:lnTo>
                      <a:lnTo>
                        <a:pt x="222" y="139"/>
                      </a:lnTo>
                      <a:lnTo>
                        <a:pt x="230" y="139"/>
                      </a:lnTo>
                      <a:lnTo>
                        <a:pt x="239" y="139"/>
                      </a:lnTo>
                      <a:lnTo>
                        <a:pt x="248" y="139"/>
                      </a:lnTo>
                      <a:lnTo>
                        <a:pt x="258" y="141"/>
                      </a:lnTo>
                      <a:lnTo>
                        <a:pt x="267" y="145"/>
                      </a:lnTo>
                      <a:lnTo>
                        <a:pt x="273" y="149"/>
                      </a:lnTo>
                      <a:lnTo>
                        <a:pt x="278" y="156"/>
                      </a:lnTo>
                      <a:lnTo>
                        <a:pt x="280" y="162"/>
                      </a:lnTo>
                      <a:lnTo>
                        <a:pt x="280" y="168"/>
                      </a:lnTo>
                      <a:lnTo>
                        <a:pt x="273" y="173"/>
                      </a:lnTo>
                      <a:lnTo>
                        <a:pt x="265" y="177"/>
                      </a:lnTo>
                      <a:lnTo>
                        <a:pt x="258" y="177"/>
                      </a:lnTo>
                      <a:lnTo>
                        <a:pt x="252" y="173"/>
                      </a:lnTo>
                      <a:lnTo>
                        <a:pt x="252" y="166"/>
                      </a:lnTo>
                      <a:lnTo>
                        <a:pt x="252" y="160"/>
                      </a:lnTo>
                      <a:lnTo>
                        <a:pt x="245" y="156"/>
                      </a:lnTo>
                      <a:lnTo>
                        <a:pt x="239" y="156"/>
                      </a:lnTo>
                      <a:lnTo>
                        <a:pt x="233" y="154"/>
                      </a:lnTo>
                      <a:lnTo>
                        <a:pt x="226" y="154"/>
                      </a:lnTo>
                      <a:lnTo>
                        <a:pt x="220" y="154"/>
                      </a:lnTo>
                      <a:lnTo>
                        <a:pt x="213" y="154"/>
                      </a:lnTo>
                      <a:lnTo>
                        <a:pt x="207" y="154"/>
                      </a:lnTo>
                      <a:lnTo>
                        <a:pt x="200" y="154"/>
                      </a:lnTo>
                      <a:lnTo>
                        <a:pt x="194" y="149"/>
                      </a:lnTo>
                      <a:lnTo>
                        <a:pt x="188" y="147"/>
                      </a:lnTo>
                      <a:lnTo>
                        <a:pt x="188" y="139"/>
                      </a:lnTo>
                      <a:lnTo>
                        <a:pt x="190" y="132"/>
                      </a:lnTo>
                      <a:lnTo>
                        <a:pt x="196" y="128"/>
                      </a:lnTo>
                      <a:lnTo>
                        <a:pt x="188" y="124"/>
                      </a:lnTo>
                      <a:lnTo>
                        <a:pt x="181" y="124"/>
                      </a:lnTo>
                      <a:lnTo>
                        <a:pt x="175" y="124"/>
                      </a:lnTo>
                      <a:lnTo>
                        <a:pt x="168" y="124"/>
                      </a:lnTo>
                      <a:lnTo>
                        <a:pt x="162" y="124"/>
                      </a:lnTo>
                      <a:lnTo>
                        <a:pt x="153" y="124"/>
                      </a:lnTo>
                      <a:lnTo>
                        <a:pt x="145" y="124"/>
                      </a:lnTo>
                      <a:lnTo>
                        <a:pt x="138" y="119"/>
                      </a:lnTo>
                      <a:lnTo>
                        <a:pt x="132" y="117"/>
                      </a:lnTo>
                      <a:lnTo>
                        <a:pt x="128" y="111"/>
                      </a:lnTo>
                      <a:lnTo>
                        <a:pt x="125" y="104"/>
                      </a:lnTo>
                      <a:lnTo>
                        <a:pt x="125" y="98"/>
                      </a:lnTo>
                      <a:lnTo>
                        <a:pt x="125" y="91"/>
                      </a:lnTo>
                      <a:lnTo>
                        <a:pt x="125" y="85"/>
                      </a:lnTo>
                      <a:lnTo>
                        <a:pt x="128" y="79"/>
                      </a:lnTo>
                      <a:lnTo>
                        <a:pt x="119" y="74"/>
                      </a:lnTo>
                      <a:lnTo>
                        <a:pt x="113" y="72"/>
                      </a:lnTo>
                      <a:lnTo>
                        <a:pt x="106" y="74"/>
                      </a:lnTo>
                      <a:lnTo>
                        <a:pt x="100" y="74"/>
                      </a:lnTo>
                      <a:lnTo>
                        <a:pt x="92" y="74"/>
                      </a:lnTo>
                      <a:lnTo>
                        <a:pt x="86" y="74"/>
                      </a:lnTo>
                      <a:lnTo>
                        <a:pt x="79" y="74"/>
                      </a:lnTo>
                      <a:lnTo>
                        <a:pt x="69" y="70"/>
                      </a:lnTo>
                      <a:lnTo>
                        <a:pt x="62" y="66"/>
                      </a:lnTo>
                      <a:lnTo>
                        <a:pt x="60" y="58"/>
                      </a:lnTo>
                      <a:lnTo>
                        <a:pt x="60" y="52"/>
                      </a:lnTo>
                      <a:lnTo>
                        <a:pt x="60" y="45"/>
                      </a:lnTo>
                      <a:lnTo>
                        <a:pt x="62" y="39"/>
                      </a:lnTo>
                      <a:lnTo>
                        <a:pt x="56" y="37"/>
                      </a:lnTo>
                      <a:lnTo>
                        <a:pt x="49" y="33"/>
                      </a:lnTo>
                      <a:lnTo>
                        <a:pt x="43" y="33"/>
                      </a:lnTo>
                      <a:lnTo>
                        <a:pt x="32" y="30"/>
                      </a:lnTo>
                      <a:lnTo>
                        <a:pt x="26" y="30"/>
                      </a:lnTo>
                      <a:lnTo>
                        <a:pt x="20" y="30"/>
                      </a:lnTo>
                      <a:lnTo>
                        <a:pt x="13" y="24"/>
                      </a:lnTo>
                      <a:lnTo>
                        <a:pt x="7" y="22"/>
                      </a:lnTo>
                      <a:lnTo>
                        <a:pt x="0" y="13"/>
                      </a:lnTo>
                      <a:lnTo>
                        <a:pt x="0" y="7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" name="Freeform 15"/>
                <p:cNvSpPr>
                  <a:spLocks/>
                </p:cNvSpPr>
                <p:nvPr/>
              </p:nvSpPr>
              <p:spPr bwMode="auto">
                <a:xfrm>
                  <a:off x="4517" y="3522"/>
                  <a:ext cx="103" cy="76"/>
                </a:xfrm>
                <a:custGeom>
                  <a:avLst/>
                  <a:gdLst>
                    <a:gd name="T0" fmla="*/ 26 w 103"/>
                    <a:gd name="T1" fmla="*/ 0 h 76"/>
                    <a:gd name="T2" fmla="*/ 36 w 103"/>
                    <a:gd name="T3" fmla="*/ 3 h 76"/>
                    <a:gd name="T4" fmla="*/ 41 w 103"/>
                    <a:gd name="T5" fmla="*/ 10 h 76"/>
                    <a:gd name="T6" fmla="*/ 43 w 103"/>
                    <a:gd name="T7" fmla="*/ 16 h 76"/>
                    <a:gd name="T8" fmla="*/ 43 w 103"/>
                    <a:gd name="T9" fmla="*/ 22 h 76"/>
                    <a:gd name="T10" fmla="*/ 47 w 103"/>
                    <a:gd name="T11" fmla="*/ 29 h 76"/>
                    <a:gd name="T12" fmla="*/ 53 w 103"/>
                    <a:gd name="T13" fmla="*/ 33 h 76"/>
                    <a:gd name="T14" fmla="*/ 60 w 103"/>
                    <a:gd name="T15" fmla="*/ 35 h 76"/>
                    <a:gd name="T16" fmla="*/ 68 w 103"/>
                    <a:gd name="T17" fmla="*/ 37 h 76"/>
                    <a:gd name="T18" fmla="*/ 75 w 103"/>
                    <a:gd name="T19" fmla="*/ 40 h 76"/>
                    <a:gd name="T20" fmla="*/ 83 w 103"/>
                    <a:gd name="T21" fmla="*/ 40 h 76"/>
                    <a:gd name="T22" fmla="*/ 90 w 103"/>
                    <a:gd name="T23" fmla="*/ 44 h 76"/>
                    <a:gd name="T24" fmla="*/ 96 w 103"/>
                    <a:gd name="T25" fmla="*/ 46 h 76"/>
                    <a:gd name="T26" fmla="*/ 101 w 103"/>
                    <a:gd name="T27" fmla="*/ 52 h 76"/>
                    <a:gd name="T28" fmla="*/ 103 w 103"/>
                    <a:gd name="T29" fmla="*/ 59 h 76"/>
                    <a:gd name="T30" fmla="*/ 103 w 103"/>
                    <a:gd name="T31" fmla="*/ 65 h 76"/>
                    <a:gd name="T32" fmla="*/ 96 w 103"/>
                    <a:gd name="T33" fmla="*/ 72 h 76"/>
                    <a:gd name="T34" fmla="*/ 90 w 103"/>
                    <a:gd name="T35" fmla="*/ 76 h 76"/>
                    <a:gd name="T36" fmla="*/ 83 w 103"/>
                    <a:gd name="T37" fmla="*/ 76 h 76"/>
                    <a:gd name="T38" fmla="*/ 77 w 103"/>
                    <a:gd name="T39" fmla="*/ 76 h 76"/>
                    <a:gd name="T40" fmla="*/ 71 w 103"/>
                    <a:gd name="T41" fmla="*/ 70 h 76"/>
                    <a:gd name="T42" fmla="*/ 71 w 103"/>
                    <a:gd name="T43" fmla="*/ 63 h 76"/>
                    <a:gd name="T44" fmla="*/ 66 w 103"/>
                    <a:gd name="T45" fmla="*/ 57 h 76"/>
                    <a:gd name="T46" fmla="*/ 60 w 103"/>
                    <a:gd name="T47" fmla="*/ 55 h 76"/>
                    <a:gd name="T48" fmla="*/ 53 w 103"/>
                    <a:gd name="T49" fmla="*/ 55 h 76"/>
                    <a:gd name="T50" fmla="*/ 47 w 103"/>
                    <a:gd name="T51" fmla="*/ 55 h 76"/>
                    <a:gd name="T52" fmla="*/ 41 w 103"/>
                    <a:gd name="T53" fmla="*/ 52 h 76"/>
                    <a:gd name="T54" fmla="*/ 34 w 103"/>
                    <a:gd name="T55" fmla="*/ 50 h 76"/>
                    <a:gd name="T56" fmla="*/ 28 w 103"/>
                    <a:gd name="T57" fmla="*/ 48 h 76"/>
                    <a:gd name="T58" fmla="*/ 21 w 103"/>
                    <a:gd name="T59" fmla="*/ 44 h 76"/>
                    <a:gd name="T60" fmla="*/ 19 w 103"/>
                    <a:gd name="T61" fmla="*/ 37 h 76"/>
                    <a:gd name="T62" fmla="*/ 17 w 103"/>
                    <a:gd name="T63" fmla="*/ 31 h 76"/>
                    <a:gd name="T64" fmla="*/ 11 w 103"/>
                    <a:gd name="T65" fmla="*/ 29 h 76"/>
                    <a:gd name="T66" fmla="*/ 6 w 103"/>
                    <a:gd name="T67" fmla="*/ 22 h 76"/>
                    <a:gd name="T68" fmla="*/ 0 w 103"/>
                    <a:gd name="T69" fmla="*/ 18 h 76"/>
                    <a:gd name="T70" fmla="*/ 6 w 103"/>
                    <a:gd name="T71" fmla="*/ 14 h 76"/>
                    <a:gd name="T72" fmla="*/ 11 w 103"/>
                    <a:gd name="T73" fmla="*/ 7 h 76"/>
                    <a:gd name="T74" fmla="*/ 17 w 103"/>
                    <a:gd name="T75" fmla="*/ 5 h 76"/>
                    <a:gd name="T76" fmla="*/ 26 w 103"/>
                    <a:gd name="T77" fmla="*/ 0 h 7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103"/>
                    <a:gd name="T118" fmla="*/ 0 h 76"/>
                    <a:gd name="T119" fmla="*/ 103 w 103"/>
                    <a:gd name="T120" fmla="*/ 76 h 76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103" h="76">
                      <a:moveTo>
                        <a:pt x="26" y="0"/>
                      </a:moveTo>
                      <a:lnTo>
                        <a:pt x="36" y="3"/>
                      </a:lnTo>
                      <a:lnTo>
                        <a:pt x="41" y="10"/>
                      </a:lnTo>
                      <a:lnTo>
                        <a:pt x="43" y="16"/>
                      </a:lnTo>
                      <a:lnTo>
                        <a:pt x="43" y="22"/>
                      </a:lnTo>
                      <a:lnTo>
                        <a:pt x="47" y="29"/>
                      </a:lnTo>
                      <a:lnTo>
                        <a:pt x="53" y="33"/>
                      </a:lnTo>
                      <a:lnTo>
                        <a:pt x="60" y="35"/>
                      </a:lnTo>
                      <a:lnTo>
                        <a:pt x="68" y="37"/>
                      </a:lnTo>
                      <a:lnTo>
                        <a:pt x="75" y="40"/>
                      </a:lnTo>
                      <a:lnTo>
                        <a:pt x="83" y="40"/>
                      </a:lnTo>
                      <a:lnTo>
                        <a:pt x="90" y="44"/>
                      </a:lnTo>
                      <a:lnTo>
                        <a:pt x="96" y="46"/>
                      </a:lnTo>
                      <a:lnTo>
                        <a:pt x="101" y="52"/>
                      </a:lnTo>
                      <a:lnTo>
                        <a:pt x="103" y="59"/>
                      </a:lnTo>
                      <a:lnTo>
                        <a:pt x="103" y="65"/>
                      </a:lnTo>
                      <a:lnTo>
                        <a:pt x="96" y="72"/>
                      </a:lnTo>
                      <a:lnTo>
                        <a:pt x="90" y="76"/>
                      </a:lnTo>
                      <a:lnTo>
                        <a:pt x="83" y="76"/>
                      </a:lnTo>
                      <a:lnTo>
                        <a:pt x="77" y="76"/>
                      </a:lnTo>
                      <a:lnTo>
                        <a:pt x="71" y="70"/>
                      </a:lnTo>
                      <a:lnTo>
                        <a:pt x="71" y="63"/>
                      </a:lnTo>
                      <a:lnTo>
                        <a:pt x="66" y="57"/>
                      </a:lnTo>
                      <a:lnTo>
                        <a:pt x="60" y="55"/>
                      </a:lnTo>
                      <a:lnTo>
                        <a:pt x="53" y="55"/>
                      </a:lnTo>
                      <a:lnTo>
                        <a:pt x="47" y="55"/>
                      </a:lnTo>
                      <a:lnTo>
                        <a:pt x="41" y="52"/>
                      </a:lnTo>
                      <a:lnTo>
                        <a:pt x="34" y="50"/>
                      </a:lnTo>
                      <a:lnTo>
                        <a:pt x="28" y="48"/>
                      </a:lnTo>
                      <a:lnTo>
                        <a:pt x="21" y="44"/>
                      </a:lnTo>
                      <a:lnTo>
                        <a:pt x="19" y="37"/>
                      </a:lnTo>
                      <a:lnTo>
                        <a:pt x="17" y="31"/>
                      </a:lnTo>
                      <a:lnTo>
                        <a:pt x="11" y="29"/>
                      </a:lnTo>
                      <a:lnTo>
                        <a:pt x="6" y="22"/>
                      </a:lnTo>
                      <a:lnTo>
                        <a:pt x="0" y="18"/>
                      </a:lnTo>
                      <a:lnTo>
                        <a:pt x="6" y="14"/>
                      </a:lnTo>
                      <a:lnTo>
                        <a:pt x="11" y="7"/>
                      </a:lnTo>
                      <a:lnTo>
                        <a:pt x="17" y="5"/>
                      </a:lnTo>
                      <a:lnTo>
                        <a:pt x="2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" name="Freeform 16"/>
                <p:cNvSpPr>
                  <a:spLocks/>
                </p:cNvSpPr>
                <p:nvPr/>
              </p:nvSpPr>
              <p:spPr bwMode="auto">
                <a:xfrm>
                  <a:off x="4981" y="3536"/>
                  <a:ext cx="109" cy="81"/>
                </a:xfrm>
                <a:custGeom>
                  <a:avLst/>
                  <a:gdLst>
                    <a:gd name="T0" fmla="*/ 30 w 109"/>
                    <a:gd name="T1" fmla="*/ 0 h 81"/>
                    <a:gd name="T2" fmla="*/ 109 w 109"/>
                    <a:gd name="T3" fmla="*/ 43 h 81"/>
                    <a:gd name="T4" fmla="*/ 104 w 109"/>
                    <a:gd name="T5" fmla="*/ 51 h 81"/>
                    <a:gd name="T6" fmla="*/ 94 w 109"/>
                    <a:gd name="T7" fmla="*/ 64 h 81"/>
                    <a:gd name="T8" fmla="*/ 6 w 109"/>
                    <a:gd name="T9" fmla="*/ 81 h 81"/>
                    <a:gd name="T10" fmla="*/ 0 w 109"/>
                    <a:gd name="T11" fmla="*/ 68 h 81"/>
                    <a:gd name="T12" fmla="*/ 77 w 109"/>
                    <a:gd name="T13" fmla="*/ 45 h 81"/>
                    <a:gd name="T14" fmla="*/ 10 w 109"/>
                    <a:gd name="T15" fmla="*/ 13 h 81"/>
                    <a:gd name="T16" fmla="*/ 15 w 109"/>
                    <a:gd name="T17" fmla="*/ 4 h 81"/>
                    <a:gd name="T18" fmla="*/ 30 w 109"/>
                    <a:gd name="T19" fmla="*/ 0 h 8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09"/>
                    <a:gd name="T31" fmla="*/ 0 h 81"/>
                    <a:gd name="T32" fmla="*/ 109 w 109"/>
                    <a:gd name="T33" fmla="*/ 81 h 81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09" h="81">
                      <a:moveTo>
                        <a:pt x="30" y="0"/>
                      </a:moveTo>
                      <a:lnTo>
                        <a:pt x="109" y="43"/>
                      </a:lnTo>
                      <a:lnTo>
                        <a:pt x="104" y="51"/>
                      </a:lnTo>
                      <a:lnTo>
                        <a:pt x="94" y="64"/>
                      </a:lnTo>
                      <a:lnTo>
                        <a:pt x="6" y="81"/>
                      </a:lnTo>
                      <a:lnTo>
                        <a:pt x="0" y="68"/>
                      </a:lnTo>
                      <a:lnTo>
                        <a:pt x="77" y="45"/>
                      </a:lnTo>
                      <a:lnTo>
                        <a:pt x="10" y="13"/>
                      </a:lnTo>
                      <a:lnTo>
                        <a:pt x="15" y="4"/>
                      </a:lnTo>
                      <a:lnTo>
                        <a:pt x="3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" name="Freeform 17"/>
                <p:cNvSpPr>
                  <a:spLocks/>
                </p:cNvSpPr>
                <p:nvPr/>
              </p:nvSpPr>
              <p:spPr bwMode="auto">
                <a:xfrm>
                  <a:off x="4942" y="3541"/>
                  <a:ext cx="83" cy="72"/>
                </a:xfrm>
                <a:custGeom>
                  <a:avLst/>
                  <a:gdLst>
                    <a:gd name="T0" fmla="*/ 69 w 83"/>
                    <a:gd name="T1" fmla="*/ 0 h 72"/>
                    <a:gd name="T2" fmla="*/ 21 w 83"/>
                    <a:gd name="T3" fmla="*/ 10 h 72"/>
                    <a:gd name="T4" fmla="*/ 0 w 83"/>
                    <a:gd name="T5" fmla="*/ 16 h 72"/>
                    <a:gd name="T6" fmla="*/ 4 w 83"/>
                    <a:gd name="T7" fmla="*/ 27 h 72"/>
                    <a:gd name="T8" fmla="*/ 41 w 83"/>
                    <a:gd name="T9" fmla="*/ 72 h 72"/>
                    <a:gd name="T10" fmla="*/ 60 w 83"/>
                    <a:gd name="T11" fmla="*/ 66 h 72"/>
                    <a:gd name="T12" fmla="*/ 30 w 83"/>
                    <a:gd name="T13" fmla="*/ 23 h 72"/>
                    <a:gd name="T14" fmla="*/ 83 w 83"/>
                    <a:gd name="T15" fmla="*/ 12 h 72"/>
                    <a:gd name="T16" fmla="*/ 69 w 83"/>
                    <a:gd name="T17" fmla="*/ 0 h 7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3"/>
                    <a:gd name="T28" fmla="*/ 0 h 72"/>
                    <a:gd name="T29" fmla="*/ 83 w 83"/>
                    <a:gd name="T30" fmla="*/ 72 h 7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3" h="72">
                      <a:moveTo>
                        <a:pt x="69" y="0"/>
                      </a:moveTo>
                      <a:lnTo>
                        <a:pt x="21" y="10"/>
                      </a:lnTo>
                      <a:lnTo>
                        <a:pt x="0" y="16"/>
                      </a:lnTo>
                      <a:lnTo>
                        <a:pt x="4" y="27"/>
                      </a:lnTo>
                      <a:lnTo>
                        <a:pt x="41" y="72"/>
                      </a:lnTo>
                      <a:lnTo>
                        <a:pt x="60" y="66"/>
                      </a:lnTo>
                      <a:lnTo>
                        <a:pt x="30" y="23"/>
                      </a:lnTo>
                      <a:lnTo>
                        <a:pt x="83" y="12"/>
                      </a:lnTo>
                      <a:lnTo>
                        <a:pt x="69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4" name="Freeform 18"/>
                <p:cNvSpPr>
                  <a:spLocks/>
                </p:cNvSpPr>
                <p:nvPr/>
              </p:nvSpPr>
              <p:spPr bwMode="auto">
                <a:xfrm>
                  <a:off x="4547" y="3278"/>
                  <a:ext cx="173" cy="116"/>
                </a:xfrm>
                <a:custGeom>
                  <a:avLst/>
                  <a:gdLst>
                    <a:gd name="T0" fmla="*/ 15 w 173"/>
                    <a:gd name="T1" fmla="*/ 0 h 116"/>
                    <a:gd name="T2" fmla="*/ 20 w 173"/>
                    <a:gd name="T3" fmla="*/ 4 h 116"/>
                    <a:gd name="T4" fmla="*/ 21 w 173"/>
                    <a:gd name="T5" fmla="*/ 13 h 116"/>
                    <a:gd name="T6" fmla="*/ 29 w 173"/>
                    <a:gd name="T7" fmla="*/ 17 h 116"/>
                    <a:gd name="T8" fmla="*/ 37 w 173"/>
                    <a:gd name="T9" fmla="*/ 18 h 116"/>
                    <a:gd name="T10" fmla="*/ 45 w 173"/>
                    <a:gd name="T11" fmla="*/ 18 h 116"/>
                    <a:gd name="T12" fmla="*/ 53 w 173"/>
                    <a:gd name="T13" fmla="*/ 21 h 116"/>
                    <a:gd name="T14" fmla="*/ 56 w 173"/>
                    <a:gd name="T15" fmla="*/ 31 h 116"/>
                    <a:gd name="T16" fmla="*/ 50 w 173"/>
                    <a:gd name="T17" fmla="*/ 37 h 116"/>
                    <a:gd name="T18" fmla="*/ 53 w 173"/>
                    <a:gd name="T19" fmla="*/ 44 h 116"/>
                    <a:gd name="T20" fmla="*/ 62 w 173"/>
                    <a:gd name="T21" fmla="*/ 44 h 116"/>
                    <a:gd name="T22" fmla="*/ 71 w 173"/>
                    <a:gd name="T23" fmla="*/ 44 h 116"/>
                    <a:gd name="T24" fmla="*/ 81 w 173"/>
                    <a:gd name="T25" fmla="*/ 44 h 116"/>
                    <a:gd name="T26" fmla="*/ 89 w 173"/>
                    <a:gd name="T27" fmla="*/ 46 h 116"/>
                    <a:gd name="T28" fmla="*/ 94 w 173"/>
                    <a:gd name="T29" fmla="*/ 55 h 116"/>
                    <a:gd name="T30" fmla="*/ 90 w 173"/>
                    <a:gd name="T31" fmla="*/ 63 h 116"/>
                    <a:gd name="T32" fmla="*/ 95 w 173"/>
                    <a:gd name="T33" fmla="*/ 68 h 116"/>
                    <a:gd name="T34" fmla="*/ 106 w 173"/>
                    <a:gd name="T35" fmla="*/ 72 h 116"/>
                    <a:gd name="T36" fmla="*/ 117 w 173"/>
                    <a:gd name="T37" fmla="*/ 72 h 116"/>
                    <a:gd name="T38" fmla="*/ 124 w 173"/>
                    <a:gd name="T39" fmla="*/ 72 h 116"/>
                    <a:gd name="T40" fmla="*/ 134 w 173"/>
                    <a:gd name="T41" fmla="*/ 73 h 116"/>
                    <a:gd name="T42" fmla="*/ 140 w 173"/>
                    <a:gd name="T43" fmla="*/ 78 h 116"/>
                    <a:gd name="T44" fmla="*/ 137 w 173"/>
                    <a:gd name="T45" fmla="*/ 87 h 116"/>
                    <a:gd name="T46" fmla="*/ 143 w 173"/>
                    <a:gd name="T47" fmla="*/ 91 h 116"/>
                    <a:gd name="T48" fmla="*/ 154 w 173"/>
                    <a:gd name="T49" fmla="*/ 91 h 116"/>
                    <a:gd name="T50" fmla="*/ 166 w 173"/>
                    <a:gd name="T51" fmla="*/ 95 h 116"/>
                    <a:gd name="T52" fmla="*/ 172 w 173"/>
                    <a:gd name="T53" fmla="*/ 102 h 116"/>
                    <a:gd name="T54" fmla="*/ 173 w 173"/>
                    <a:gd name="T55" fmla="*/ 110 h 116"/>
                    <a:gd name="T56" fmla="*/ 165 w 173"/>
                    <a:gd name="T57" fmla="*/ 116 h 116"/>
                    <a:gd name="T58" fmla="*/ 156 w 173"/>
                    <a:gd name="T59" fmla="*/ 113 h 116"/>
                    <a:gd name="T60" fmla="*/ 156 w 173"/>
                    <a:gd name="T61" fmla="*/ 105 h 116"/>
                    <a:gd name="T62" fmla="*/ 149 w 173"/>
                    <a:gd name="T63" fmla="*/ 102 h 116"/>
                    <a:gd name="T64" fmla="*/ 140 w 173"/>
                    <a:gd name="T65" fmla="*/ 101 h 116"/>
                    <a:gd name="T66" fmla="*/ 133 w 173"/>
                    <a:gd name="T67" fmla="*/ 101 h 116"/>
                    <a:gd name="T68" fmla="*/ 124 w 173"/>
                    <a:gd name="T69" fmla="*/ 101 h 116"/>
                    <a:gd name="T70" fmla="*/ 117 w 173"/>
                    <a:gd name="T71" fmla="*/ 96 h 116"/>
                    <a:gd name="T72" fmla="*/ 118 w 173"/>
                    <a:gd name="T73" fmla="*/ 87 h 116"/>
                    <a:gd name="T74" fmla="*/ 117 w 173"/>
                    <a:gd name="T75" fmla="*/ 81 h 116"/>
                    <a:gd name="T76" fmla="*/ 109 w 173"/>
                    <a:gd name="T77" fmla="*/ 81 h 116"/>
                    <a:gd name="T78" fmla="*/ 101 w 173"/>
                    <a:gd name="T79" fmla="*/ 81 h 116"/>
                    <a:gd name="T80" fmla="*/ 90 w 173"/>
                    <a:gd name="T81" fmla="*/ 81 h 116"/>
                    <a:gd name="T82" fmla="*/ 82 w 173"/>
                    <a:gd name="T83" fmla="*/ 77 h 116"/>
                    <a:gd name="T84" fmla="*/ 78 w 173"/>
                    <a:gd name="T85" fmla="*/ 68 h 116"/>
                    <a:gd name="T86" fmla="*/ 78 w 173"/>
                    <a:gd name="T87" fmla="*/ 60 h 116"/>
                    <a:gd name="T88" fmla="*/ 79 w 173"/>
                    <a:gd name="T89" fmla="*/ 51 h 116"/>
                    <a:gd name="T90" fmla="*/ 71 w 173"/>
                    <a:gd name="T91" fmla="*/ 47 h 116"/>
                    <a:gd name="T92" fmla="*/ 62 w 173"/>
                    <a:gd name="T93" fmla="*/ 49 h 116"/>
                    <a:gd name="T94" fmla="*/ 53 w 173"/>
                    <a:gd name="T95" fmla="*/ 49 h 116"/>
                    <a:gd name="T96" fmla="*/ 43 w 173"/>
                    <a:gd name="T97" fmla="*/ 46 h 116"/>
                    <a:gd name="T98" fmla="*/ 37 w 173"/>
                    <a:gd name="T99" fmla="*/ 37 h 116"/>
                    <a:gd name="T100" fmla="*/ 37 w 173"/>
                    <a:gd name="T101" fmla="*/ 30 h 116"/>
                    <a:gd name="T102" fmla="*/ 34 w 173"/>
                    <a:gd name="T103" fmla="*/ 24 h 116"/>
                    <a:gd name="T104" fmla="*/ 27 w 173"/>
                    <a:gd name="T105" fmla="*/ 21 h 116"/>
                    <a:gd name="T106" fmla="*/ 16 w 173"/>
                    <a:gd name="T107" fmla="*/ 19 h 116"/>
                    <a:gd name="T108" fmla="*/ 9 w 173"/>
                    <a:gd name="T109" fmla="*/ 16 h 116"/>
                    <a:gd name="T110" fmla="*/ 0 w 173"/>
                    <a:gd name="T111" fmla="*/ 9 h 116"/>
                    <a:gd name="T112" fmla="*/ 10 w 173"/>
                    <a:gd name="T113" fmla="*/ 0 h 11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173"/>
                    <a:gd name="T172" fmla="*/ 0 h 116"/>
                    <a:gd name="T173" fmla="*/ 173 w 173"/>
                    <a:gd name="T174" fmla="*/ 116 h 11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173" h="116">
                      <a:moveTo>
                        <a:pt x="10" y="0"/>
                      </a:moveTo>
                      <a:lnTo>
                        <a:pt x="15" y="0"/>
                      </a:lnTo>
                      <a:lnTo>
                        <a:pt x="19" y="0"/>
                      </a:lnTo>
                      <a:lnTo>
                        <a:pt x="20" y="4"/>
                      </a:lnTo>
                      <a:lnTo>
                        <a:pt x="22" y="9"/>
                      </a:lnTo>
                      <a:lnTo>
                        <a:pt x="21" y="13"/>
                      </a:lnTo>
                      <a:lnTo>
                        <a:pt x="26" y="16"/>
                      </a:lnTo>
                      <a:lnTo>
                        <a:pt x="29" y="17"/>
                      </a:lnTo>
                      <a:lnTo>
                        <a:pt x="33" y="18"/>
                      </a:lnTo>
                      <a:lnTo>
                        <a:pt x="37" y="18"/>
                      </a:lnTo>
                      <a:lnTo>
                        <a:pt x="42" y="18"/>
                      </a:lnTo>
                      <a:lnTo>
                        <a:pt x="45" y="18"/>
                      </a:lnTo>
                      <a:lnTo>
                        <a:pt x="49" y="19"/>
                      </a:lnTo>
                      <a:lnTo>
                        <a:pt x="53" y="21"/>
                      </a:lnTo>
                      <a:lnTo>
                        <a:pt x="56" y="27"/>
                      </a:lnTo>
                      <a:lnTo>
                        <a:pt x="56" y="31"/>
                      </a:lnTo>
                      <a:lnTo>
                        <a:pt x="50" y="33"/>
                      </a:lnTo>
                      <a:lnTo>
                        <a:pt x="50" y="37"/>
                      </a:lnTo>
                      <a:lnTo>
                        <a:pt x="49" y="42"/>
                      </a:lnTo>
                      <a:lnTo>
                        <a:pt x="53" y="44"/>
                      </a:lnTo>
                      <a:lnTo>
                        <a:pt x="59" y="44"/>
                      </a:lnTo>
                      <a:lnTo>
                        <a:pt x="62" y="44"/>
                      </a:lnTo>
                      <a:lnTo>
                        <a:pt x="66" y="44"/>
                      </a:lnTo>
                      <a:lnTo>
                        <a:pt x="71" y="44"/>
                      </a:lnTo>
                      <a:lnTo>
                        <a:pt x="76" y="44"/>
                      </a:lnTo>
                      <a:lnTo>
                        <a:pt x="81" y="44"/>
                      </a:lnTo>
                      <a:lnTo>
                        <a:pt x="85" y="44"/>
                      </a:lnTo>
                      <a:lnTo>
                        <a:pt x="89" y="46"/>
                      </a:lnTo>
                      <a:lnTo>
                        <a:pt x="93" y="50"/>
                      </a:lnTo>
                      <a:lnTo>
                        <a:pt x="94" y="55"/>
                      </a:lnTo>
                      <a:lnTo>
                        <a:pt x="92" y="59"/>
                      </a:lnTo>
                      <a:lnTo>
                        <a:pt x="90" y="63"/>
                      </a:lnTo>
                      <a:lnTo>
                        <a:pt x="90" y="67"/>
                      </a:lnTo>
                      <a:lnTo>
                        <a:pt x="95" y="68"/>
                      </a:lnTo>
                      <a:lnTo>
                        <a:pt x="100" y="72"/>
                      </a:lnTo>
                      <a:lnTo>
                        <a:pt x="106" y="72"/>
                      </a:lnTo>
                      <a:lnTo>
                        <a:pt x="111" y="72"/>
                      </a:lnTo>
                      <a:lnTo>
                        <a:pt x="117" y="72"/>
                      </a:lnTo>
                      <a:lnTo>
                        <a:pt x="121" y="72"/>
                      </a:lnTo>
                      <a:lnTo>
                        <a:pt x="124" y="72"/>
                      </a:lnTo>
                      <a:lnTo>
                        <a:pt x="129" y="72"/>
                      </a:lnTo>
                      <a:lnTo>
                        <a:pt x="134" y="73"/>
                      </a:lnTo>
                      <a:lnTo>
                        <a:pt x="138" y="74"/>
                      </a:lnTo>
                      <a:lnTo>
                        <a:pt x="140" y="78"/>
                      </a:lnTo>
                      <a:lnTo>
                        <a:pt x="140" y="82"/>
                      </a:lnTo>
                      <a:lnTo>
                        <a:pt x="137" y="87"/>
                      </a:lnTo>
                      <a:lnTo>
                        <a:pt x="138" y="91"/>
                      </a:lnTo>
                      <a:lnTo>
                        <a:pt x="143" y="91"/>
                      </a:lnTo>
                      <a:lnTo>
                        <a:pt x="149" y="91"/>
                      </a:lnTo>
                      <a:lnTo>
                        <a:pt x="154" y="91"/>
                      </a:lnTo>
                      <a:lnTo>
                        <a:pt x="161" y="92"/>
                      </a:lnTo>
                      <a:lnTo>
                        <a:pt x="166" y="95"/>
                      </a:lnTo>
                      <a:lnTo>
                        <a:pt x="169" y="97"/>
                      </a:lnTo>
                      <a:lnTo>
                        <a:pt x="172" y="102"/>
                      </a:lnTo>
                      <a:lnTo>
                        <a:pt x="173" y="106"/>
                      </a:lnTo>
                      <a:lnTo>
                        <a:pt x="173" y="110"/>
                      </a:lnTo>
                      <a:lnTo>
                        <a:pt x="169" y="113"/>
                      </a:lnTo>
                      <a:lnTo>
                        <a:pt x="165" y="116"/>
                      </a:lnTo>
                      <a:lnTo>
                        <a:pt x="161" y="116"/>
                      </a:lnTo>
                      <a:lnTo>
                        <a:pt x="156" y="113"/>
                      </a:lnTo>
                      <a:lnTo>
                        <a:pt x="156" y="109"/>
                      </a:lnTo>
                      <a:lnTo>
                        <a:pt x="156" y="105"/>
                      </a:lnTo>
                      <a:lnTo>
                        <a:pt x="152" y="102"/>
                      </a:lnTo>
                      <a:lnTo>
                        <a:pt x="149" y="102"/>
                      </a:lnTo>
                      <a:lnTo>
                        <a:pt x="144" y="101"/>
                      </a:lnTo>
                      <a:lnTo>
                        <a:pt x="140" y="101"/>
                      </a:lnTo>
                      <a:lnTo>
                        <a:pt x="137" y="101"/>
                      </a:lnTo>
                      <a:lnTo>
                        <a:pt x="133" y="101"/>
                      </a:lnTo>
                      <a:lnTo>
                        <a:pt x="128" y="101"/>
                      </a:lnTo>
                      <a:lnTo>
                        <a:pt x="124" y="101"/>
                      </a:lnTo>
                      <a:lnTo>
                        <a:pt x="121" y="97"/>
                      </a:lnTo>
                      <a:lnTo>
                        <a:pt x="117" y="96"/>
                      </a:lnTo>
                      <a:lnTo>
                        <a:pt x="117" y="91"/>
                      </a:lnTo>
                      <a:lnTo>
                        <a:pt x="118" y="87"/>
                      </a:lnTo>
                      <a:lnTo>
                        <a:pt x="122" y="83"/>
                      </a:lnTo>
                      <a:lnTo>
                        <a:pt x="117" y="81"/>
                      </a:lnTo>
                      <a:lnTo>
                        <a:pt x="112" y="81"/>
                      </a:lnTo>
                      <a:lnTo>
                        <a:pt x="109" y="81"/>
                      </a:lnTo>
                      <a:lnTo>
                        <a:pt x="105" y="81"/>
                      </a:lnTo>
                      <a:lnTo>
                        <a:pt x="101" y="81"/>
                      </a:lnTo>
                      <a:lnTo>
                        <a:pt x="95" y="81"/>
                      </a:lnTo>
                      <a:lnTo>
                        <a:pt x="90" y="81"/>
                      </a:lnTo>
                      <a:lnTo>
                        <a:pt x="87" y="78"/>
                      </a:lnTo>
                      <a:lnTo>
                        <a:pt x="82" y="77"/>
                      </a:lnTo>
                      <a:lnTo>
                        <a:pt x="79" y="73"/>
                      </a:lnTo>
                      <a:lnTo>
                        <a:pt x="78" y="68"/>
                      </a:lnTo>
                      <a:lnTo>
                        <a:pt x="78" y="64"/>
                      </a:lnTo>
                      <a:lnTo>
                        <a:pt x="78" y="60"/>
                      </a:lnTo>
                      <a:lnTo>
                        <a:pt x="78" y="56"/>
                      </a:lnTo>
                      <a:lnTo>
                        <a:pt x="79" y="51"/>
                      </a:lnTo>
                      <a:lnTo>
                        <a:pt x="74" y="49"/>
                      </a:lnTo>
                      <a:lnTo>
                        <a:pt x="71" y="47"/>
                      </a:lnTo>
                      <a:lnTo>
                        <a:pt x="66" y="49"/>
                      </a:lnTo>
                      <a:lnTo>
                        <a:pt x="62" y="49"/>
                      </a:lnTo>
                      <a:lnTo>
                        <a:pt x="57" y="49"/>
                      </a:lnTo>
                      <a:lnTo>
                        <a:pt x="53" y="49"/>
                      </a:lnTo>
                      <a:lnTo>
                        <a:pt x="49" y="49"/>
                      </a:lnTo>
                      <a:lnTo>
                        <a:pt x="43" y="46"/>
                      </a:lnTo>
                      <a:lnTo>
                        <a:pt x="38" y="44"/>
                      </a:lnTo>
                      <a:lnTo>
                        <a:pt x="37" y="37"/>
                      </a:lnTo>
                      <a:lnTo>
                        <a:pt x="37" y="33"/>
                      </a:lnTo>
                      <a:lnTo>
                        <a:pt x="37" y="30"/>
                      </a:lnTo>
                      <a:lnTo>
                        <a:pt x="38" y="26"/>
                      </a:lnTo>
                      <a:lnTo>
                        <a:pt x="34" y="24"/>
                      </a:lnTo>
                      <a:lnTo>
                        <a:pt x="31" y="21"/>
                      </a:lnTo>
                      <a:lnTo>
                        <a:pt x="27" y="21"/>
                      </a:lnTo>
                      <a:lnTo>
                        <a:pt x="20" y="19"/>
                      </a:lnTo>
                      <a:lnTo>
                        <a:pt x="16" y="19"/>
                      </a:lnTo>
                      <a:lnTo>
                        <a:pt x="12" y="19"/>
                      </a:lnTo>
                      <a:lnTo>
                        <a:pt x="9" y="16"/>
                      </a:lnTo>
                      <a:lnTo>
                        <a:pt x="4" y="14"/>
                      </a:lnTo>
                      <a:lnTo>
                        <a:pt x="0" y="9"/>
                      </a:lnTo>
                      <a:lnTo>
                        <a:pt x="0" y="4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5" name="Freeform 19"/>
                <p:cNvSpPr>
                  <a:spLocks/>
                </p:cNvSpPr>
                <p:nvPr/>
              </p:nvSpPr>
              <p:spPr bwMode="auto">
                <a:xfrm>
                  <a:off x="4502" y="3295"/>
                  <a:ext cx="71" cy="58"/>
                </a:xfrm>
                <a:custGeom>
                  <a:avLst/>
                  <a:gdLst>
                    <a:gd name="T0" fmla="*/ 18 w 71"/>
                    <a:gd name="T1" fmla="*/ 0 h 58"/>
                    <a:gd name="T2" fmla="*/ 25 w 71"/>
                    <a:gd name="T3" fmla="*/ 3 h 58"/>
                    <a:gd name="T4" fmla="*/ 28 w 71"/>
                    <a:gd name="T5" fmla="*/ 8 h 58"/>
                    <a:gd name="T6" fmla="*/ 30 w 71"/>
                    <a:gd name="T7" fmla="*/ 13 h 58"/>
                    <a:gd name="T8" fmla="*/ 30 w 71"/>
                    <a:gd name="T9" fmla="*/ 17 h 58"/>
                    <a:gd name="T10" fmla="*/ 32 w 71"/>
                    <a:gd name="T11" fmla="*/ 23 h 58"/>
                    <a:gd name="T12" fmla="*/ 36 w 71"/>
                    <a:gd name="T13" fmla="*/ 26 h 58"/>
                    <a:gd name="T14" fmla="*/ 42 w 71"/>
                    <a:gd name="T15" fmla="*/ 27 h 58"/>
                    <a:gd name="T16" fmla="*/ 47 w 71"/>
                    <a:gd name="T17" fmla="*/ 29 h 58"/>
                    <a:gd name="T18" fmla="*/ 51 w 71"/>
                    <a:gd name="T19" fmla="*/ 30 h 58"/>
                    <a:gd name="T20" fmla="*/ 58 w 71"/>
                    <a:gd name="T21" fmla="*/ 30 h 58"/>
                    <a:gd name="T22" fmla="*/ 62 w 71"/>
                    <a:gd name="T23" fmla="*/ 33 h 58"/>
                    <a:gd name="T24" fmla="*/ 66 w 71"/>
                    <a:gd name="T25" fmla="*/ 35 h 58"/>
                    <a:gd name="T26" fmla="*/ 70 w 71"/>
                    <a:gd name="T27" fmla="*/ 40 h 58"/>
                    <a:gd name="T28" fmla="*/ 71 w 71"/>
                    <a:gd name="T29" fmla="*/ 45 h 58"/>
                    <a:gd name="T30" fmla="*/ 71 w 71"/>
                    <a:gd name="T31" fmla="*/ 49 h 58"/>
                    <a:gd name="T32" fmla="*/ 66 w 71"/>
                    <a:gd name="T33" fmla="*/ 55 h 58"/>
                    <a:gd name="T34" fmla="*/ 62 w 71"/>
                    <a:gd name="T35" fmla="*/ 58 h 58"/>
                    <a:gd name="T36" fmla="*/ 58 w 71"/>
                    <a:gd name="T37" fmla="*/ 58 h 58"/>
                    <a:gd name="T38" fmla="*/ 54 w 71"/>
                    <a:gd name="T39" fmla="*/ 58 h 58"/>
                    <a:gd name="T40" fmla="*/ 48 w 71"/>
                    <a:gd name="T41" fmla="*/ 53 h 58"/>
                    <a:gd name="T42" fmla="*/ 48 w 71"/>
                    <a:gd name="T43" fmla="*/ 48 h 58"/>
                    <a:gd name="T44" fmla="*/ 46 w 71"/>
                    <a:gd name="T45" fmla="*/ 43 h 58"/>
                    <a:gd name="T46" fmla="*/ 42 w 71"/>
                    <a:gd name="T47" fmla="*/ 42 h 58"/>
                    <a:gd name="T48" fmla="*/ 36 w 71"/>
                    <a:gd name="T49" fmla="*/ 42 h 58"/>
                    <a:gd name="T50" fmla="*/ 32 w 71"/>
                    <a:gd name="T51" fmla="*/ 42 h 58"/>
                    <a:gd name="T52" fmla="*/ 28 w 71"/>
                    <a:gd name="T53" fmla="*/ 40 h 58"/>
                    <a:gd name="T54" fmla="*/ 24 w 71"/>
                    <a:gd name="T55" fmla="*/ 39 h 58"/>
                    <a:gd name="T56" fmla="*/ 19 w 71"/>
                    <a:gd name="T57" fmla="*/ 36 h 58"/>
                    <a:gd name="T58" fmla="*/ 15 w 71"/>
                    <a:gd name="T59" fmla="*/ 33 h 58"/>
                    <a:gd name="T60" fmla="*/ 13 w 71"/>
                    <a:gd name="T61" fmla="*/ 29 h 58"/>
                    <a:gd name="T62" fmla="*/ 12 w 71"/>
                    <a:gd name="T63" fmla="*/ 24 h 58"/>
                    <a:gd name="T64" fmla="*/ 7 w 71"/>
                    <a:gd name="T65" fmla="*/ 23 h 58"/>
                    <a:gd name="T66" fmla="*/ 4 w 71"/>
                    <a:gd name="T67" fmla="*/ 17 h 58"/>
                    <a:gd name="T68" fmla="*/ 0 w 71"/>
                    <a:gd name="T69" fmla="*/ 14 h 58"/>
                    <a:gd name="T70" fmla="*/ 4 w 71"/>
                    <a:gd name="T71" fmla="*/ 11 h 58"/>
                    <a:gd name="T72" fmla="*/ 7 w 71"/>
                    <a:gd name="T73" fmla="*/ 7 h 58"/>
                    <a:gd name="T74" fmla="*/ 12 w 71"/>
                    <a:gd name="T75" fmla="*/ 4 h 58"/>
                    <a:gd name="T76" fmla="*/ 18 w 71"/>
                    <a:gd name="T77" fmla="*/ 0 h 58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71"/>
                    <a:gd name="T118" fmla="*/ 0 h 58"/>
                    <a:gd name="T119" fmla="*/ 71 w 71"/>
                    <a:gd name="T120" fmla="*/ 58 h 58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71" h="58">
                      <a:moveTo>
                        <a:pt x="18" y="0"/>
                      </a:moveTo>
                      <a:lnTo>
                        <a:pt x="25" y="3"/>
                      </a:lnTo>
                      <a:lnTo>
                        <a:pt x="28" y="8"/>
                      </a:lnTo>
                      <a:lnTo>
                        <a:pt x="30" y="13"/>
                      </a:lnTo>
                      <a:lnTo>
                        <a:pt x="30" y="17"/>
                      </a:lnTo>
                      <a:lnTo>
                        <a:pt x="32" y="23"/>
                      </a:lnTo>
                      <a:lnTo>
                        <a:pt x="36" y="26"/>
                      </a:lnTo>
                      <a:lnTo>
                        <a:pt x="42" y="27"/>
                      </a:lnTo>
                      <a:lnTo>
                        <a:pt x="47" y="29"/>
                      </a:lnTo>
                      <a:lnTo>
                        <a:pt x="51" y="30"/>
                      </a:lnTo>
                      <a:lnTo>
                        <a:pt x="58" y="30"/>
                      </a:lnTo>
                      <a:lnTo>
                        <a:pt x="62" y="33"/>
                      </a:lnTo>
                      <a:lnTo>
                        <a:pt x="66" y="35"/>
                      </a:lnTo>
                      <a:lnTo>
                        <a:pt x="70" y="40"/>
                      </a:lnTo>
                      <a:lnTo>
                        <a:pt x="71" y="45"/>
                      </a:lnTo>
                      <a:lnTo>
                        <a:pt x="71" y="49"/>
                      </a:lnTo>
                      <a:lnTo>
                        <a:pt x="66" y="55"/>
                      </a:lnTo>
                      <a:lnTo>
                        <a:pt x="62" y="58"/>
                      </a:lnTo>
                      <a:lnTo>
                        <a:pt x="58" y="58"/>
                      </a:lnTo>
                      <a:lnTo>
                        <a:pt x="54" y="58"/>
                      </a:lnTo>
                      <a:lnTo>
                        <a:pt x="48" y="53"/>
                      </a:lnTo>
                      <a:lnTo>
                        <a:pt x="48" y="48"/>
                      </a:lnTo>
                      <a:lnTo>
                        <a:pt x="46" y="43"/>
                      </a:lnTo>
                      <a:lnTo>
                        <a:pt x="42" y="42"/>
                      </a:lnTo>
                      <a:lnTo>
                        <a:pt x="36" y="42"/>
                      </a:lnTo>
                      <a:lnTo>
                        <a:pt x="32" y="42"/>
                      </a:lnTo>
                      <a:lnTo>
                        <a:pt x="28" y="40"/>
                      </a:lnTo>
                      <a:lnTo>
                        <a:pt x="24" y="39"/>
                      </a:lnTo>
                      <a:lnTo>
                        <a:pt x="19" y="36"/>
                      </a:lnTo>
                      <a:lnTo>
                        <a:pt x="15" y="33"/>
                      </a:lnTo>
                      <a:lnTo>
                        <a:pt x="13" y="29"/>
                      </a:lnTo>
                      <a:lnTo>
                        <a:pt x="12" y="24"/>
                      </a:lnTo>
                      <a:lnTo>
                        <a:pt x="7" y="23"/>
                      </a:lnTo>
                      <a:lnTo>
                        <a:pt x="4" y="17"/>
                      </a:lnTo>
                      <a:lnTo>
                        <a:pt x="0" y="14"/>
                      </a:lnTo>
                      <a:lnTo>
                        <a:pt x="4" y="11"/>
                      </a:lnTo>
                      <a:lnTo>
                        <a:pt x="7" y="7"/>
                      </a:lnTo>
                      <a:lnTo>
                        <a:pt x="12" y="4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6" name="Group 35"/>
            <p:cNvGrpSpPr>
              <a:grpSpLocks/>
            </p:cNvGrpSpPr>
            <p:nvPr/>
          </p:nvGrpSpPr>
          <p:grpSpPr bwMode="auto">
            <a:xfrm>
              <a:off x="3744" y="2928"/>
              <a:ext cx="792" cy="1100"/>
              <a:chOff x="3744" y="2928"/>
              <a:chExt cx="792" cy="1100"/>
            </a:xfrm>
          </p:grpSpPr>
          <p:sp>
            <p:nvSpPr>
              <p:cNvPr id="7" name="Freeform 22"/>
              <p:cNvSpPr>
                <a:spLocks/>
              </p:cNvSpPr>
              <p:nvPr/>
            </p:nvSpPr>
            <p:spPr bwMode="auto">
              <a:xfrm>
                <a:off x="4221" y="3101"/>
                <a:ext cx="185" cy="228"/>
              </a:xfrm>
              <a:custGeom>
                <a:avLst/>
                <a:gdLst>
                  <a:gd name="T0" fmla="*/ 142 w 185"/>
                  <a:gd name="T1" fmla="*/ 166 h 228"/>
                  <a:gd name="T2" fmla="*/ 154 w 185"/>
                  <a:gd name="T3" fmla="*/ 136 h 228"/>
                  <a:gd name="T4" fmla="*/ 159 w 185"/>
                  <a:gd name="T5" fmla="*/ 101 h 228"/>
                  <a:gd name="T6" fmla="*/ 159 w 185"/>
                  <a:gd name="T7" fmla="*/ 70 h 228"/>
                  <a:gd name="T8" fmla="*/ 148 w 185"/>
                  <a:gd name="T9" fmla="*/ 38 h 228"/>
                  <a:gd name="T10" fmla="*/ 138 w 185"/>
                  <a:gd name="T11" fmla="*/ 20 h 228"/>
                  <a:gd name="T12" fmla="*/ 118 w 185"/>
                  <a:gd name="T13" fmla="*/ 6 h 228"/>
                  <a:gd name="T14" fmla="*/ 90 w 185"/>
                  <a:gd name="T15" fmla="*/ 0 h 228"/>
                  <a:gd name="T16" fmla="*/ 55 w 185"/>
                  <a:gd name="T17" fmla="*/ 4 h 228"/>
                  <a:gd name="T18" fmla="*/ 30 w 185"/>
                  <a:gd name="T19" fmla="*/ 19 h 228"/>
                  <a:gd name="T20" fmla="*/ 15 w 185"/>
                  <a:gd name="T21" fmla="*/ 45 h 228"/>
                  <a:gd name="T22" fmla="*/ 6 w 185"/>
                  <a:gd name="T23" fmla="*/ 76 h 228"/>
                  <a:gd name="T24" fmla="*/ 0 w 185"/>
                  <a:gd name="T25" fmla="*/ 113 h 228"/>
                  <a:gd name="T26" fmla="*/ 3 w 185"/>
                  <a:gd name="T27" fmla="*/ 151 h 228"/>
                  <a:gd name="T28" fmla="*/ 10 w 185"/>
                  <a:gd name="T29" fmla="*/ 175 h 228"/>
                  <a:gd name="T30" fmla="*/ 25 w 185"/>
                  <a:gd name="T31" fmla="*/ 198 h 228"/>
                  <a:gd name="T32" fmla="*/ 42 w 185"/>
                  <a:gd name="T33" fmla="*/ 213 h 228"/>
                  <a:gd name="T34" fmla="*/ 64 w 185"/>
                  <a:gd name="T35" fmla="*/ 220 h 228"/>
                  <a:gd name="T36" fmla="*/ 88 w 185"/>
                  <a:gd name="T37" fmla="*/ 218 h 228"/>
                  <a:gd name="T38" fmla="*/ 105 w 185"/>
                  <a:gd name="T39" fmla="*/ 213 h 228"/>
                  <a:gd name="T40" fmla="*/ 118 w 185"/>
                  <a:gd name="T41" fmla="*/ 199 h 228"/>
                  <a:gd name="T42" fmla="*/ 124 w 185"/>
                  <a:gd name="T43" fmla="*/ 195 h 228"/>
                  <a:gd name="T44" fmla="*/ 144 w 185"/>
                  <a:gd name="T45" fmla="*/ 213 h 228"/>
                  <a:gd name="T46" fmla="*/ 163 w 185"/>
                  <a:gd name="T47" fmla="*/ 228 h 228"/>
                  <a:gd name="T48" fmla="*/ 177 w 185"/>
                  <a:gd name="T49" fmla="*/ 224 h 228"/>
                  <a:gd name="T50" fmla="*/ 185 w 185"/>
                  <a:gd name="T51" fmla="*/ 208 h 228"/>
                  <a:gd name="T52" fmla="*/ 182 w 185"/>
                  <a:gd name="T53" fmla="*/ 195 h 228"/>
                  <a:gd name="T54" fmla="*/ 157 w 185"/>
                  <a:gd name="T55" fmla="*/ 181 h 228"/>
                  <a:gd name="T56" fmla="*/ 142 w 185"/>
                  <a:gd name="T57" fmla="*/ 166 h 2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85"/>
                  <a:gd name="T88" fmla="*/ 0 h 228"/>
                  <a:gd name="T89" fmla="*/ 185 w 185"/>
                  <a:gd name="T90" fmla="*/ 228 h 2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85" h="228">
                    <a:moveTo>
                      <a:pt x="142" y="166"/>
                    </a:moveTo>
                    <a:lnTo>
                      <a:pt x="154" y="136"/>
                    </a:lnTo>
                    <a:lnTo>
                      <a:pt x="159" y="101"/>
                    </a:lnTo>
                    <a:lnTo>
                      <a:pt x="159" y="70"/>
                    </a:lnTo>
                    <a:lnTo>
                      <a:pt x="148" y="38"/>
                    </a:lnTo>
                    <a:lnTo>
                      <a:pt x="138" y="20"/>
                    </a:lnTo>
                    <a:lnTo>
                      <a:pt x="118" y="6"/>
                    </a:lnTo>
                    <a:lnTo>
                      <a:pt x="90" y="0"/>
                    </a:lnTo>
                    <a:lnTo>
                      <a:pt x="55" y="4"/>
                    </a:lnTo>
                    <a:lnTo>
                      <a:pt x="30" y="19"/>
                    </a:lnTo>
                    <a:lnTo>
                      <a:pt x="15" y="45"/>
                    </a:lnTo>
                    <a:lnTo>
                      <a:pt x="6" y="76"/>
                    </a:lnTo>
                    <a:lnTo>
                      <a:pt x="0" y="113"/>
                    </a:lnTo>
                    <a:lnTo>
                      <a:pt x="3" y="151"/>
                    </a:lnTo>
                    <a:lnTo>
                      <a:pt x="10" y="175"/>
                    </a:lnTo>
                    <a:lnTo>
                      <a:pt x="25" y="198"/>
                    </a:lnTo>
                    <a:lnTo>
                      <a:pt x="42" y="213"/>
                    </a:lnTo>
                    <a:lnTo>
                      <a:pt x="64" y="220"/>
                    </a:lnTo>
                    <a:lnTo>
                      <a:pt x="88" y="218"/>
                    </a:lnTo>
                    <a:lnTo>
                      <a:pt x="105" y="213"/>
                    </a:lnTo>
                    <a:lnTo>
                      <a:pt x="118" y="199"/>
                    </a:lnTo>
                    <a:lnTo>
                      <a:pt x="124" y="195"/>
                    </a:lnTo>
                    <a:lnTo>
                      <a:pt x="144" y="213"/>
                    </a:lnTo>
                    <a:lnTo>
                      <a:pt x="163" y="228"/>
                    </a:lnTo>
                    <a:lnTo>
                      <a:pt x="177" y="224"/>
                    </a:lnTo>
                    <a:lnTo>
                      <a:pt x="185" y="208"/>
                    </a:lnTo>
                    <a:lnTo>
                      <a:pt x="182" y="195"/>
                    </a:lnTo>
                    <a:lnTo>
                      <a:pt x="157" y="181"/>
                    </a:lnTo>
                    <a:lnTo>
                      <a:pt x="142" y="16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" name="Freeform 23"/>
              <p:cNvSpPr>
                <a:spLocks/>
              </p:cNvSpPr>
              <p:nvPr/>
            </p:nvSpPr>
            <p:spPr bwMode="auto">
              <a:xfrm>
                <a:off x="4068" y="3322"/>
                <a:ext cx="234" cy="364"/>
              </a:xfrm>
              <a:custGeom>
                <a:avLst/>
                <a:gdLst>
                  <a:gd name="T0" fmla="*/ 189 w 234"/>
                  <a:gd name="T1" fmla="*/ 9 h 364"/>
                  <a:gd name="T2" fmla="*/ 142 w 234"/>
                  <a:gd name="T3" fmla="*/ 0 h 364"/>
                  <a:gd name="T4" fmla="*/ 111 w 234"/>
                  <a:gd name="T5" fmla="*/ 13 h 364"/>
                  <a:gd name="T6" fmla="*/ 79 w 234"/>
                  <a:gd name="T7" fmla="*/ 32 h 364"/>
                  <a:gd name="T8" fmla="*/ 52 w 234"/>
                  <a:gd name="T9" fmla="*/ 65 h 364"/>
                  <a:gd name="T10" fmla="*/ 33 w 234"/>
                  <a:gd name="T11" fmla="*/ 105 h 364"/>
                  <a:gd name="T12" fmla="*/ 10 w 234"/>
                  <a:gd name="T13" fmla="*/ 160 h 364"/>
                  <a:gd name="T14" fmla="*/ 0 w 234"/>
                  <a:gd name="T15" fmla="*/ 219 h 364"/>
                  <a:gd name="T16" fmla="*/ 0 w 234"/>
                  <a:gd name="T17" fmla="*/ 272 h 364"/>
                  <a:gd name="T18" fmla="*/ 15 w 234"/>
                  <a:gd name="T19" fmla="*/ 317 h 364"/>
                  <a:gd name="T20" fmla="*/ 39 w 234"/>
                  <a:gd name="T21" fmla="*/ 353 h 364"/>
                  <a:gd name="T22" fmla="*/ 62 w 234"/>
                  <a:gd name="T23" fmla="*/ 363 h 364"/>
                  <a:gd name="T24" fmla="*/ 96 w 234"/>
                  <a:gd name="T25" fmla="*/ 364 h 364"/>
                  <a:gd name="T26" fmla="*/ 126 w 234"/>
                  <a:gd name="T27" fmla="*/ 358 h 364"/>
                  <a:gd name="T28" fmla="*/ 149 w 234"/>
                  <a:gd name="T29" fmla="*/ 349 h 364"/>
                  <a:gd name="T30" fmla="*/ 165 w 234"/>
                  <a:gd name="T31" fmla="*/ 329 h 364"/>
                  <a:gd name="T32" fmla="*/ 175 w 234"/>
                  <a:gd name="T33" fmla="*/ 303 h 364"/>
                  <a:gd name="T34" fmla="*/ 174 w 234"/>
                  <a:gd name="T35" fmla="*/ 277 h 364"/>
                  <a:gd name="T36" fmla="*/ 168 w 234"/>
                  <a:gd name="T37" fmla="*/ 253 h 364"/>
                  <a:gd name="T38" fmla="*/ 159 w 234"/>
                  <a:gd name="T39" fmla="*/ 219 h 364"/>
                  <a:gd name="T40" fmla="*/ 159 w 234"/>
                  <a:gd name="T41" fmla="*/ 194 h 364"/>
                  <a:gd name="T42" fmla="*/ 165 w 234"/>
                  <a:gd name="T43" fmla="*/ 170 h 364"/>
                  <a:gd name="T44" fmla="*/ 180 w 234"/>
                  <a:gd name="T45" fmla="*/ 155 h 364"/>
                  <a:gd name="T46" fmla="*/ 205 w 234"/>
                  <a:gd name="T47" fmla="*/ 126 h 364"/>
                  <a:gd name="T48" fmla="*/ 227 w 234"/>
                  <a:gd name="T49" fmla="*/ 108 h 364"/>
                  <a:gd name="T50" fmla="*/ 232 w 234"/>
                  <a:gd name="T51" fmla="*/ 81 h 364"/>
                  <a:gd name="T52" fmla="*/ 234 w 234"/>
                  <a:gd name="T53" fmla="*/ 60 h 364"/>
                  <a:gd name="T54" fmla="*/ 219 w 234"/>
                  <a:gd name="T55" fmla="*/ 38 h 364"/>
                  <a:gd name="T56" fmla="*/ 204 w 234"/>
                  <a:gd name="T57" fmla="*/ 18 h 364"/>
                  <a:gd name="T58" fmla="*/ 189 w 234"/>
                  <a:gd name="T59" fmla="*/ 9 h 364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34"/>
                  <a:gd name="T91" fmla="*/ 0 h 364"/>
                  <a:gd name="T92" fmla="*/ 234 w 234"/>
                  <a:gd name="T93" fmla="*/ 364 h 364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34" h="364">
                    <a:moveTo>
                      <a:pt x="189" y="9"/>
                    </a:moveTo>
                    <a:lnTo>
                      <a:pt x="142" y="0"/>
                    </a:lnTo>
                    <a:lnTo>
                      <a:pt x="111" y="13"/>
                    </a:lnTo>
                    <a:lnTo>
                      <a:pt x="79" y="32"/>
                    </a:lnTo>
                    <a:lnTo>
                      <a:pt x="52" y="65"/>
                    </a:lnTo>
                    <a:lnTo>
                      <a:pt x="33" y="105"/>
                    </a:lnTo>
                    <a:lnTo>
                      <a:pt x="10" y="160"/>
                    </a:lnTo>
                    <a:lnTo>
                      <a:pt x="0" y="219"/>
                    </a:lnTo>
                    <a:lnTo>
                      <a:pt x="0" y="272"/>
                    </a:lnTo>
                    <a:lnTo>
                      <a:pt x="15" y="317"/>
                    </a:lnTo>
                    <a:lnTo>
                      <a:pt x="39" y="353"/>
                    </a:lnTo>
                    <a:lnTo>
                      <a:pt x="62" y="363"/>
                    </a:lnTo>
                    <a:lnTo>
                      <a:pt x="96" y="364"/>
                    </a:lnTo>
                    <a:lnTo>
                      <a:pt x="126" y="358"/>
                    </a:lnTo>
                    <a:lnTo>
                      <a:pt x="149" y="349"/>
                    </a:lnTo>
                    <a:lnTo>
                      <a:pt x="165" y="329"/>
                    </a:lnTo>
                    <a:lnTo>
                      <a:pt x="175" y="303"/>
                    </a:lnTo>
                    <a:lnTo>
                      <a:pt x="174" y="277"/>
                    </a:lnTo>
                    <a:lnTo>
                      <a:pt x="168" y="253"/>
                    </a:lnTo>
                    <a:lnTo>
                      <a:pt x="159" y="219"/>
                    </a:lnTo>
                    <a:lnTo>
                      <a:pt x="159" y="194"/>
                    </a:lnTo>
                    <a:lnTo>
                      <a:pt x="165" y="170"/>
                    </a:lnTo>
                    <a:lnTo>
                      <a:pt x="180" y="155"/>
                    </a:lnTo>
                    <a:lnTo>
                      <a:pt x="205" y="126"/>
                    </a:lnTo>
                    <a:lnTo>
                      <a:pt x="227" y="108"/>
                    </a:lnTo>
                    <a:lnTo>
                      <a:pt x="232" y="81"/>
                    </a:lnTo>
                    <a:lnTo>
                      <a:pt x="234" y="60"/>
                    </a:lnTo>
                    <a:lnTo>
                      <a:pt x="219" y="38"/>
                    </a:lnTo>
                    <a:lnTo>
                      <a:pt x="204" y="18"/>
                    </a:lnTo>
                    <a:lnTo>
                      <a:pt x="189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" name="Freeform 24"/>
              <p:cNvSpPr>
                <a:spLocks/>
              </p:cNvSpPr>
              <p:nvPr/>
            </p:nvSpPr>
            <p:spPr bwMode="auto">
              <a:xfrm>
                <a:off x="4088" y="3602"/>
                <a:ext cx="123" cy="424"/>
              </a:xfrm>
              <a:custGeom>
                <a:avLst/>
                <a:gdLst>
                  <a:gd name="T0" fmla="*/ 80 w 123"/>
                  <a:gd name="T1" fmla="*/ 97 h 424"/>
                  <a:gd name="T2" fmla="*/ 69 w 123"/>
                  <a:gd name="T3" fmla="*/ 44 h 424"/>
                  <a:gd name="T4" fmla="*/ 49 w 123"/>
                  <a:gd name="T5" fmla="*/ 7 h 424"/>
                  <a:gd name="T6" fmla="*/ 18 w 123"/>
                  <a:gd name="T7" fmla="*/ 0 h 424"/>
                  <a:gd name="T8" fmla="*/ 0 w 123"/>
                  <a:gd name="T9" fmla="*/ 20 h 424"/>
                  <a:gd name="T10" fmla="*/ 5 w 123"/>
                  <a:gd name="T11" fmla="*/ 53 h 424"/>
                  <a:gd name="T12" fmla="*/ 23 w 123"/>
                  <a:gd name="T13" fmla="*/ 97 h 424"/>
                  <a:gd name="T14" fmla="*/ 42 w 123"/>
                  <a:gd name="T15" fmla="*/ 136 h 424"/>
                  <a:gd name="T16" fmla="*/ 57 w 123"/>
                  <a:gd name="T17" fmla="*/ 188 h 424"/>
                  <a:gd name="T18" fmla="*/ 63 w 123"/>
                  <a:gd name="T19" fmla="*/ 214 h 424"/>
                  <a:gd name="T20" fmla="*/ 63 w 123"/>
                  <a:gd name="T21" fmla="*/ 238 h 424"/>
                  <a:gd name="T22" fmla="*/ 49 w 123"/>
                  <a:gd name="T23" fmla="*/ 271 h 424"/>
                  <a:gd name="T24" fmla="*/ 34 w 123"/>
                  <a:gd name="T25" fmla="*/ 297 h 424"/>
                  <a:gd name="T26" fmla="*/ 20 w 123"/>
                  <a:gd name="T27" fmla="*/ 327 h 424"/>
                  <a:gd name="T28" fmla="*/ 9 w 123"/>
                  <a:gd name="T29" fmla="*/ 368 h 424"/>
                  <a:gd name="T30" fmla="*/ 14 w 123"/>
                  <a:gd name="T31" fmla="*/ 405 h 424"/>
                  <a:gd name="T32" fmla="*/ 18 w 123"/>
                  <a:gd name="T33" fmla="*/ 421 h 424"/>
                  <a:gd name="T34" fmla="*/ 33 w 123"/>
                  <a:gd name="T35" fmla="*/ 424 h 424"/>
                  <a:gd name="T36" fmla="*/ 53 w 123"/>
                  <a:gd name="T37" fmla="*/ 415 h 424"/>
                  <a:gd name="T38" fmla="*/ 74 w 123"/>
                  <a:gd name="T39" fmla="*/ 396 h 424"/>
                  <a:gd name="T40" fmla="*/ 97 w 123"/>
                  <a:gd name="T41" fmla="*/ 377 h 424"/>
                  <a:gd name="T42" fmla="*/ 123 w 123"/>
                  <a:gd name="T43" fmla="*/ 372 h 424"/>
                  <a:gd name="T44" fmla="*/ 120 w 123"/>
                  <a:gd name="T45" fmla="*/ 354 h 424"/>
                  <a:gd name="T46" fmla="*/ 90 w 123"/>
                  <a:gd name="T47" fmla="*/ 345 h 424"/>
                  <a:gd name="T48" fmla="*/ 69 w 123"/>
                  <a:gd name="T49" fmla="*/ 348 h 424"/>
                  <a:gd name="T50" fmla="*/ 53 w 123"/>
                  <a:gd name="T51" fmla="*/ 364 h 424"/>
                  <a:gd name="T52" fmla="*/ 34 w 123"/>
                  <a:gd name="T53" fmla="*/ 374 h 424"/>
                  <a:gd name="T54" fmla="*/ 48 w 123"/>
                  <a:gd name="T55" fmla="*/ 345 h 424"/>
                  <a:gd name="T56" fmla="*/ 65 w 123"/>
                  <a:gd name="T57" fmla="*/ 312 h 424"/>
                  <a:gd name="T58" fmla="*/ 89 w 123"/>
                  <a:gd name="T59" fmla="*/ 275 h 424"/>
                  <a:gd name="T60" fmla="*/ 102 w 123"/>
                  <a:gd name="T61" fmla="*/ 242 h 424"/>
                  <a:gd name="T62" fmla="*/ 105 w 123"/>
                  <a:gd name="T63" fmla="*/ 209 h 424"/>
                  <a:gd name="T64" fmla="*/ 99 w 123"/>
                  <a:gd name="T65" fmla="*/ 179 h 424"/>
                  <a:gd name="T66" fmla="*/ 93 w 123"/>
                  <a:gd name="T67" fmla="*/ 140 h 424"/>
                  <a:gd name="T68" fmla="*/ 80 w 123"/>
                  <a:gd name="T69" fmla="*/ 97 h 42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23"/>
                  <a:gd name="T106" fmla="*/ 0 h 424"/>
                  <a:gd name="T107" fmla="*/ 123 w 123"/>
                  <a:gd name="T108" fmla="*/ 424 h 42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23" h="424">
                    <a:moveTo>
                      <a:pt x="80" y="97"/>
                    </a:moveTo>
                    <a:lnTo>
                      <a:pt x="69" y="44"/>
                    </a:lnTo>
                    <a:lnTo>
                      <a:pt x="49" y="7"/>
                    </a:lnTo>
                    <a:lnTo>
                      <a:pt x="18" y="0"/>
                    </a:lnTo>
                    <a:lnTo>
                      <a:pt x="0" y="20"/>
                    </a:lnTo>
                    <a:lnTo>
                      <a:pt x="5" y="53"/>
                    </a:lnTo>
                    <a:lnTo>
                      <a:pt x="23" y="97"/>
                    </a:lnTo>
                    <a:lnTo>
                      <a:pt x="42" y="136"/>
                    </a:lnTo>
                    <a:lnTo>
                      <a:pt x="57" y="188"/>
                    </a:lnTo>
                    <a:lnTo>
                      <a:pt x="63" y="214"/>
                    </a:lnTo>
                    <a:lnTo>
                      <a:pt x="63" y="238"/>
                    </a:lnTo>
                    <a:lnTo>
                      <a:pt x="49" y="271"/>
                    </a:lnTo>
                    <a:lnTo>
                      <a:pt x="34" y="297"/>
                    </a:lnTo>
                    <a:lnTo>
                      <a:pt x="20" y="327"/>
                    </a:lnTo>
                    <a:lnTo>
                      <a:pt x="9" y="368"/>
                    </a:lnTo>
                    <a:lnTo>
                      <a:pt x="14" y="405"/>
                    </a:lnTo>
                    <a:lnTo>
                      <a:pt x="18" y="421"/>
                    </a:lnTo>
                    <a:lnTo>
                      <a:pt x="33" y="424"/>
                    </a:lnTo>
                    <a:lnTo>
                      <a:pt x="53" y="415"/>
                    </a:lnTo>
                    <a:lnTo>
                      <a:pt x="74" y="396"/>
                    </a:lnTo>
                    <a:lnTo>
                      <a:pt x="97" y="377"/>
                    </a:lnTo>
                    <a:lnTo>
                      <a:pt x="123" y="372"/>
                    </a:lnTo>
                    <a:lnTo>
                      <a:pt x="120" y="354"/>
                    </a:lnTo>
                    <a:lnTo>
                      <a:pt x="90" y="345"/>
                    </a:lnTo>
                    <a:lnTo>
                      <a:pt x="69" y="348"/>
                    </a:lnTo>
                    <a:lnTo>
                      <a:pt x="53" y="364"/>
                    </a:lnTo>
                    <a:lnTo>
                      <a:pt x="34" y="374"/>
                    </a:lnTo>
                    <a:lnTo>
                      <a:pt x="48" y="345"/>
                    </a:lnTo>
                    <a:lnTo>
                      <a:pt x="65" y="312"/>
                    </a:lnTo>
                    <a:lnTo>
                      <a:pt x="89" y="275"/>
                    </a:lnTo>
                    <a:lnTo>
                      <a:pt x="102" y="242"/>
                    </a:lnTo>
                    <a:lnTo>
                      <a:pt x="105" y="209"/>
                    </a:lnTo>
                    <a:lnTo>
                      <a:pt x="99" y="179"/>
                    </a:lnTo>
                    <a:lnTo>
                      <a:pt x="93" y="140"/>
                    </a:lnTo>
                    <a:lnTo>
                      <a:pt x="80" y="9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Freeform 25"/>
              <p:cNvSpPr>
                <a:spLocks/>
              </p:cNvSpPr>
              <p:nvPr/>
            </p:nvSpPr>
            <p:spPr bwMode="auto">
              <a:xfrm>
                <a:off x="4168" y="3598"/>
                <a:ext cx="143" cy="430"/>
              </a:xfrm>
              <a:custGeom>
                <a:avLst/>
                <a:gdLst>
                  <a:gd name="T0" fmla="*/ 70 w 143"/>
                  <a:gd name="T1" fmla="*/ 89 h 430"/>
                  <a:gd name="T2" fmla="*/ 63 w 143"/>
                  <a:gd name="T3" fmla="*/ 37 h 430"/>
                  <a:gd name="T4" fmla="*/ 48 w 143"/>
                  <a:gd name="T5" fmla="*/ 5 h 430"/>
                  <a:gd name="T6" fmla="*/ 20 w 143"/>
                  <a:gd name="T7" fmla="*/ 0 h 430"/>
                  <a:gd name="T8" fmla="*/ 0 w 143"/>
                  <a:gd name="T9" fmla="*/ 28 h 430"/>
                  <a:gd name="T10" fmla="*/ 3 w 143"/>
                  <a:gd name="T11" fmla="*/ 60 h 430"/>
                  <a:gd name="T12" fmla="*/ 24 w 143"/>
                  <a:gd name="T13" fmla="*/ 103 h 430"/>
                  <a:gd name="T14" fmla="*/ 38 w 143"/>
                  <a:gd name="T15" fmla="*/ 168 h 430"/>
                  <a:gd name="T16" fmla="*/ 44 w 143"/>
                  <a:gd name="T17" fmla="*/ 213 h 430"/>
                  <a:gd name="T18" fmla="*/ 46 w 143"/>
                  <a:gd name="T19" fmla="*/ 254 h 430"/>
                  <a:gd name="T20" fmla="*/ 33 w 143"/>
                  <a:gd name="T21" fmla="*/ 292 h 430"/>
                  <a:gd name="T22" fmla="*/ 20 w 143"/>
                  <a:gd name="T23" fmla="*/ 344 h 430"/>
                  <a:gd name="T24" fmla="*/ 14 w 143"/>
                  <a:gd name="T25" fmla="*/ 393 h 430"/>
                  <a:gd name="T26" fmla="*/ 14 w 143"/>
                  <a:gd name="T27" fmla="*/ 418 h 430"/>
                  <a:gd name="T28" fmla="*/ 26 w 143"/>
                  <a:gd name="T29" fmla="*/ 428 h 430"/>
                  <a:gd name="T30" fmla="*/ 41 w 143"/>
                  <a:gd name="T31" fmla="*/ 430 h 430"/>
                  <a:gd name="T32" fmla="*/ 64 w 143"/>
                  <a:gd name="T33" fmla="*/ 414 h 430"/>
                  <a:gd name="T34" fmla="*/ 95 w 143"/>
                  <a:gd name="T35" fmla="*/ 393 h 430"/>
                  <a:gd name="T36" fmla="*/ 138 w 143"/>
                  <a:gd name="T37" fmla="*/ 377 h 430"/>
                  <a:gd name="T38" fmla="*/ 143 w 143"/>
                  <a:gd name="T39" fmla="*/ 367 h 430"/>
                  <a:gd name="T40" fmla="*/ 118 w 143"/>
                  <a:gd name="T41" fmla="*/ 352 h 430"/>
                  <a:gd name="T42" fmla="*/ 75 w 143"/>
                  <a:gd name="T43" fmla="*/ 350 h 430"/>
                  <a:gd name="T44" fmla="*/ 46 w 143"/>
                  <a:gd name="T45" fmla="*/ 383 h 430"/>
                  <a:gd name="T46" fmla="*/ 46 w 143"/>
                  <a:gd name="T47" fmla="*/ 357 h 430"/>
                  <a:gd name="T48" fmla="*/ 63 w 143"/>
                  <a:gd name="T49" fmla="*/ 307 h 430"/>
                  <a:gd name="T50" fmla="*/ 83 w 143"/>
                  <a:gd name="T51" fmla="*/ 245 h 430"/>
                  <a:gd name="T52" fmla="*/ 88 w 143"/>
                  <a:gd name="T53" fmla="*/ 201 h 430"/>
                  <a:gd name="T54" fmla="*/ 83 w 143"/>
                  <a:gd name="T55" fmla="*/ 141 h 430"/>
                  <a:gd name="T56" fmla="*/ 70 w 143"/>
                  <a:gd name="T57" fmla="*/ 89 h 4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43"/>
                  <a:gd name="T88" fmla="*/ 0 h 430"/>
                  <a:gd name="T89" fmla="*/ 143 w 143"/>
                  <a:gd name="T90" fmla="*/ 430 h 4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43" h="430">
                    <a:moveTo>
                      <a:pt x="70" y="89"/>
                    </a:moveTo>
                    <a:lnTo>
                      <a:pt x="63" y="37"/>
                    </a:lnTo>
                    <a:lnTo>
                      <a:pt x="48" y="5"/>
                    </a:lnTo>
                    <a:lnTo>
                      <a:pt x="20" y="0"/>
                    </a:lnTo>
                    <a:lnTo>
                      <a:pt x="0" y="28"/>
                    </a:lnTo>
                    <a:lnTo>
                      <a:pt x="3" y="60"/>
                    </a:lnTo>
                    <a:lnTo>
                      <a:pt x="24" y="103"/>
                    </a:lnTo>
                    <a:lnTo>
                      <a:pt x="38" y="168"/>
                    </a:lnTo>
                    <a:lnTo>
                      <a:pt x="44" y="213"/>
                    </a:lnTo>
                    <a:lnTo>
                      <a:pt x="46" y="254"/>
                    </a:lnTo>
                    <a:lnTo>
                      <a:pt x="33" y="292"/>
                    </a:lnTo>
                    <a:lnTo>
                      <a:pt x="20" y="344"/>
                    </a:lnTo>
                    <a:lnTo>
                      <a:pt x="14" y="393"/>
                    </a:lnTo>
                    <a:lnTo>
                      <a:pt x="14" y="418"/>
                    </a:lnTo>
                    <a:lnTo>
                      <a:pt x="26" y="428"/>
                    </a:lnTo>
                    <a:lnTo>
                      <a:pt x="41" y="430"/>
                    </a:lnTo>
                    <a:lnTo>
                      <a:pt x="64" y="414"/>
                    </a:lnTo>
                    <a:lnTo>
                      <a:pt x="95" y="393"/>
                    </a:lnTo>
                    <a:lnTo>
                      <a:pt x="138" y="377"/>
                    </a:lnTo>
                    <a:lnTo>
                      <a:pt x="143" y="367"/>
                    </a:lnTo>
                    <a:lnTo>
                      <a:pt x="118" y="352"/>
                    </a:lnTo>
                    <a:lnTo>
                      <a:pt x="75" y="350"/>
                    </a:lnTo>
                    <a:lnTo>
                      <a:pt x="46" y="383"/>
                    </a:lnTo>
                    <a:lnTo>
                      <a:pt x="46" y="357"/>
                    </a:lnTo>
                    <a:lnTo>
                      <a:pt x="63" y="307"/>
                    </a:lnTo>
                    <a:lnTo>
                      <a:pt x="83" y="245"/>
                    </a:lnTo>
                    <a:lnTo>
                      <a:pt x="88" y="201"/>
                    </a:lnTo>
                    <a:lnTo>
                      <a:pt x="83" y="141"/>
                    </a:lnTo>
                    <a:lnTo>
                      <a:pt x="70" y="8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" name="Group 33"/>
              <p:cNvGrpSpPr>
                <a:grpSpLocks/>
              </p:cNvGrpSpPr>
              <p:nvPr/>
            </p:nvGrpSpPr>
            <p:grpSpPr bwMode="auto">
              <a:xfrm>
                <a:off x="3744" y="2928"/>
                <a:ext cx="792" cy="622"/>
                <a:chOff x="3744" y="2928"/>
                <a:chExt cx="792" cy="622"/>
              </a:xfrm>
            </p:grpSpPr>
            <p:sp>
              <p:nvSpPr>
                <p:cNvPr id="13" name="Freeform 26"/>
                <p:cNvSpPr>
                  <a:spLocks/>
                </p:cNvSpPr>
                <p:nvPr/>
              </p:nvSpPr>
              <p:spPr bwMode="auto">
                <a:xfrm>
                  <a:off x="3868" y="2998"/>
                  <a:ext cx="598" cy="506"/>
                </a:xfrm>
                <a:custGeom>
                  <a:avLst/>
                  <a:gdLst>
                    <a:gd name="T0" fmla="*/ 560 w 598"/>
                    <a:gd name="T1" fmla="*/ 403 h 506"/>
                    <a:gd name="T2" fmla="*/ 457 w 598"/>
                    <a:gd name="T3" fmla="*/ 331 h 506"/>
                    <a:gd name="T4" fmla="*/ 363 w 598"/>
                    <a:gd name="T5" fmla="*/ 267 h 506"/>
                    <a:gd name="T6" fmla="*/ 291 w 598"/>
                    <a:gd name="T7" fmla="*/ 210 h 506"/>
                    <a:gd name="T8" fmla="*/ 194 w 598"/>
                    <a:gd name="T9" fmla="*/ 121 h 506"/>
                    <a:gd name="T10" fmla="*/ 113 w 598"/>
                    <a:gd name="T11" fmla="*/ 50 h 506"/>
                    <a:gd name="T12" fmla="*/ 49 w 598"/>
                    <a:gd name="T13" fmla="*/ 0 h 506"/>
                    <a:gd name="T14" fmla="*/ 53 w 598"/>
                    <a:gd name="T15" fmla="*/ 62 h 506"/>
                    <a:gd name="T16" fmla="*/ 34 w 598"/>
                    <a:gd name="T17" fmla="*/ 83 h 506"/>
                    <a:gd name="T18" fmla="*/ 0 w 598"/>
                    <a:gd name="T19" fmla="*/ 111 h 506"/>
                    <a:gd name="T20" fmla="*/ 53 w 598"/>
                    <a:gd name="T21" fmla="*/ 148 h 506"/>
                    <a:gd name="T22" fmla="*/ 99 w 598"/>
                    <a:gd name="T23" fmla="*/ 176 h 506"/>
                    <a:gd name="T24" fmla="*/ 155 w 598"/>
                    <a:gd name="T25" fmla="*/ 238 h 506"/>
                    <a:gd name="T26" fmla="*/ 225 w 598"/>
                    <a:gd name="T27" fmla="*/ 295 h 506"/>
                    <a:gd name="T28" fmla="*/ 303 w 598"/>
                    <a:gd name="T29" fmla="*/ 353 h 506"/>
                    <a:gd name="T30" fmla="*/ 364 w 598"/>
                    <a:gd name="T31" fmla="*/ 398 h 506"/>
                    <a:gd name="T32" fmla="*/ 428 w 598"/>
                    <a:gd name="T33" fmla="*/ 437 h 506"/>
                    <a:gd name="T34" fmla="*/ 519 w 598"/>
                    <a:gd name="T35" fmla="*/ 495 h 506"/>
                    <a:gd name="T36" fmla="*/ 545 w 598"/>
                    <a:gd name="T37" fmla="*/ 506 h 506"/>
                    <a:gd name="T38" fmla="*/ 545 w 598"/>
                    <a:gd name="T39" fmla="*/ 464 h 506"/>
                    <a:gd name="T40" fmla="*/ 598 w 598"/>
                    <a:gd name="T41" fmla="*/ 464 h 506"/>
                    <a:gd name="T42" fmla="*/ 560 w 598"/>
                    <a:gd name="T43" fmla="*/ 403 h 50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598"/>
                    <a:gd name="T67" fmla="*/ 0 h 506"/>
                    <a:gd name="T68" fmla="*/ 598 w 598"/>
                    <a:gd name="T69" fmla="*/ 506 h 50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598" h="506">
                      <a:moveTo>
                        <a:pt x="560" y="403"/>
                      </a:moveTo>
                      <a:lnTo>
                        <a:pt x="457" y="331"/>
                      </a:lnTo>
                      <a:lnTo>
                        <a:pt x="363" y="267"/>
                      </a:lnTo>
                      <a:lnTo>
                        <a:pt x="291" y="210"/>
                      </a:lnTo>
                      <a:lnTo>
                        <a:pt x="194" y="121"/>
                      </a:lnTo>
                      <a:lnTo>
                        <a:pt x="113" y="50"/>
                      </a:lnTo>
                      <a:lnTo>
                        <a:pt x="49" y="0"/>
                      </a:lnTo>
                      <a:lnTo>
                        <a:pt x="53" y="62"/>
                      </a:lnTo>
                      <a:lnTo>
                        <a:pt x="34" y="83"/>
                      </a:lnTo>
                      <a:lnTo>
                        <a:pt x="0" y="111"/>
                      </a:lnTo>
                      <a:lnTo>
                        <a:pt x="53" y="148"/>
                      </a:lnTo>
                      <a:lnTo>
                        <a:pt x="99" y="176"/>
                      </a:lnTo>
                      <a:lnTo>
                        <a:pt x="155" y="238"/>
                      </a:lnTo>
                      <a:lnTo>
                        <a:pt x="225" y="295"/>
                      </a:lnTo>
                      <a:lnTo>
                        <a:pt x="303" y="353"/>
                      </a:lnTo>
                      <a:lnTo>
                        <a:pt x="364" y="398"/>
                      </a:lnTo>
                      <a:lnTo>
                        <a:pt x="428" y="437"/>
                      </a:lnTo>
                      <a:lnTo>
                        <a:pt x="519" y="495"/>
                      </a:lnTo>
                      <a:lnTo>
                        <a:pt x="545" y="506"/>
                      </a:lnTo>
                      <a:lnTo>
                        <a:pt x="545" y="464"/>
                      </a:lnTo>
                      <a:lnTo>
                        <a:pt x="598" y="464"/>
                      </a:lnTo>
                      <a:lnTo>
                        <a:pt x="560" y="403"/>
                      </a:lnTo>
                      <a:close/>
                    </a:path>
                  </a:pathLst>
                </a:custGeom>
                <a:blipFill dpi="0" rotWithShape="0">
                  <a:blip r:embed="rId2"/>
                  <a:srcRect/>
                  <a:tile tx="0" ty="0" sx="100000" sy="100000" flip="none" algn="tl"/>
                </a:blip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" name="Freeform 27"/>
                <p:cNvSpPr>
                  <a:spLocks/>
                </p:cNvSpPr>
                <p:nvPr/>
              </p:nvSpPr>
              <p:spPr bwMode="auto">
                <a:xfrm>
                  <a:off x="4402" y="3410"/>
                  <a:ext cx="110" cy="125"/>
                </a:xfrm>
                <a:custGeom>
                  <a:avLst/>
                  <a:gdLst>
                    <a:gd name="T0" fmla="*/ 110 w 110"/>
                    <a:gd name="T1" fmla="*/ 117 h 125"/>
                    <a:gd name="T2" fmla="*/ 26 w 110"/>
                    <a:gd name="T3" fmla="*/ 0 h 125"/>
                    <a:gd name="T4" fmla="*/ 23 w 110"/>
                    <a:gd name="T5" fmla="*/ 32 h 125"/>
                    <a:gd name="T6" fmla="*/ 3 w 110"/>
                    <a:gd name="T7" fmla="*/ 47 h 125"/>
                    <a:gd name="T8" fmla="*/ 0 w 110"/>
                    <a:gd name="T9" fmla="*/ 92 h 125"/>
                    <a:gd name="T10" fmla="*/ 96 w 110"/>
                    <a:gd name="T11" fmla="*/ 125 h 125"/>
                    <a:gd name="T12" fmla="*/ 110 w 110"/>
                    <a:gd name="T13" fmla="*/ 117 h 12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10"/>
                    <a:gd name="T22" fmla="*/ 0 h 125"/>
                    <a:gd name="T23" fmla="*/ 110 w 110"/>
                    <a:gd name="T24" fmla="*/ 125 h 12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10" h="125">
                      <a:moveTo>
                        <a:pt x="110" y="117"/>
                      </a:moveTo>
                      <a:lnTo>
                        <a:pt x="26" y="0"/>
                      </a:lnTo>
                      <a:lnTo>
                        <a:pt x="23" y="32"/>
                      </a:lnTo>
                      <a:lnTo>
                        <a:pt x="3" y="47"/>
                      </a:lnTo>
                      <a:lnTo>
                        <a:pt x="0" y="92"/>
                      </a:lnTo>
                      <a:lnTo>
                        <a:pt x="96" y="125"/>
                      </a:lnTo>
                      <a:lnTo>
                        <a:pt x="110" y="117"/>
                      </a:lnTo>
                      <a:close/>
                    </a:path>
                  </a:pathLst>
                </a:custGeom>
                <a:blipFill dpi="0" rotWithShape="0">
                  <a:blip r:embed="rId3"/>
                  <a:srcRect/>
                  <a:tile tx="0" ty="0" sx="100000" sy="100000" flip="none" algn="tl"/>
                </a:blip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" name="Freeform 28"/>
                <p:cNvSpPr>
                  <a:spLocks/>
                </p:cNvSpPr>
                <p:nvPr/>
              </p:nvSpPr>
              <p:spPr bwMode="auto">
                <a:xfrm>
                  <a:off x="3749" y="2940"/>
                  <a:ext cx="183" cy="168"/>
                </a:xfrm>
                <a:custGeom>
                  <a:avLst/>
                  <a:gdLst>
                    <a:gd name="T0" fmla="*/ 128 w 183"/>
                    <a:gd name="T1" fmla="*/ 168 h 168"/>
                    <a:gd name="T2" fmla="*/ 170 w 183"/>
                    <a:gd name="T3" fmla="*/ 144 h 168"/>
                    <a:gd name="T4" fmla="*/ 182 w 183"/>
                    <a:gd name="T5" fmla="*/ 119 h 168"/>
                    <a:gd name="T6" fmla="*/ 183 w 183"/>
                    <a:gd name="T7" fmla="*/ 66 h 168"/>
                    <a:gd name="T8" fmla="*/ 105 w 183"/>
                    <a:gd name="T9" fmla="*/ 9 h 168"/>
                    <a:gd name="T10" fmla="*/ 61 w 183"/>
                    <a:gd name="T11" fmla="*/ 0 h 168"/>
                    <a:gd name="T12" fmla="*/ 27 w 183"/>
                    <a:gd name="T13" fmla="*/ 20 h 168"/>
                    <a:gd name="T14" fmla="*/ 0 w 183"/>
                    <a:gd name="T15" fmla="*/ 61 h 168"/>
                    <a:gd name="T16" fmla="*/ 0 w 183"/>
                    <a:gd name="T17" fmla="*/ 94 h 168"/>
                    <a:gd name="T18" fmla="*/ 7 w 183"/>
                    <a:gd name="T19" fmla="*/ 120 h 168"/>
                    <a:gd name="T20" fmla="*/ 60 w 183"/>
                    <a:gd name="T21" fmla="*/ 142 h 168"/>
                    <a:gd name="T22" fmla="*/ 128 w 183"/>
                    <a:gd name="T23" fmla="*/ 168 h 16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83"/>
                    <a:gd name="T37" fmla="*/ 0 h 168"/>
                    <a:gd name="T38" fmla="*/ 183 w 183"/>
                    <a:gd name="T39" fmla="*/ 168 h 168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83" h="168">
                      <a:moveTo>
                        <a:pt x="128" y="168"/>
                      </a:moveTo>
                      <a:lnTo>
                        <a:pt x="170" y="144"/>
                      </a:lnTo>
                      <a:lnTo>
                        <a:pt x="182" y="119"/>
                      </a:lnTo>
                      <a:lnTo>
                        <a:pt x="183" y="66"/>
                      </a:lnTo>
                      <a:lnTo>
                        <a:pt x="105" y="9"/>
                      </a:lnTo>
                      <a:lnTo>
                        <a:pt x="61" y="0"/>
                      </a:lnTo>
                      <a:lnTo>
                        <a:pt x="27" y="20"/>
                      </a:lnTo>
                      <a:lnTo>
                        <a:pt x="0" y="61"/>
                      </a:lnTo>
                      <a:lnTo>
                        <a:pt x="0" y="94"/>
                      </a:lnTo>
                      <a:lnTo>
                        <a:pt x="7" y="120"/>
                      </a:lnTo>
                      <a:lnTo>
                        <a:pt x="60" y="142"/>
                      </a:lnTo>
                      <a:lnTo>
                        <a:pt x="128" y="168"/>
                      </a:lnTo>
                      <a:close/>
                    </a:path>
                  </a:pathLst>
                </a:custGeom>
                <a:blipFill dpi="0" rotWithShape="0">
                  <a:blip r:embed="rId4"/>
                  <a:srcRect/>
                  <a:tile tx="0" ty="0" sx="100000" sy="100000" flip="none" algn="tl"/>
                </a:blip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6" name="Group 32"/>
                <p:cNvGrpSpPr>
                  <a:grpSpLocks/>
                </p:cNvGrpSpPr>
                <p:nvPr/>
              </p:nvGrpSpPr>
              <p:grpSpPr bwMode="auto">
                <a:xfrm>
                  <a:off x="3744" y="2928"/>
                  <a:ext cx="792" cy="622"/>
                  <a:chOff x="3744" y="2928"/>
                  <a:chExt cx="792" cy="622"/>
                </a:xfrm>
              </p:grpSpPr>
              <p:sp>
                <p:nvSpPr>
                  <p:cNvPr id="17" name="Freeform 29"/>
                  <p:cNvSpPr>
                    <a:spLocks/>
                  </p:cNvSpPr>
                  <p:nvPr/>
                </p:nvSpPr>
                <p:spPr bwMode="auto">
                  <a:xfrm>
                    <a:off x="3771" y="2937"/>
                    <a:ext cx="659" cy="469"/>
                  </a:xfrm>
                  <a:custGeom>
                    <a:avLst/>
                    <a:gdLst>
                      <a:gd name="T0" fmla="*/ 659 w 659"/>
                      <a:gd name="T1" fmla="*/ 458 h 469"/>
                      <a:gd name="T2" fmla="*/ 656 w 659"/>
                      <a:gd name="T3" fmla="*/ 469 h 469"/>
                      <a:gd name="T4" fmla="*/ 581 w 659"/>
                      <a:gd name="T5" fmla="*/ 422 h 469"/>
                      <a:gd name="T6" fmla="*/ 462 w 659"/>
                      <a:gd name="T7" fmla="*/ 343 h 469"/>
                      <a:gd name="T8" fmla="*/ 339 w 659"/>
                      <a:gd name="T9" fmla="*/ 236 h 469"/>
                      <a:gd name="T10" fmla="*/ 258 w 659"/>
                      <a:gd name="T11" fmla="*/ 158 h 469"/>
                      <a:gd name="T12" fmla="*/ 174 w 659"/>
                      <a:gd name="T13" fmla="*/ 88 h 469"/>
                      <a:gd name="T14" fmla="*/ 108 w 659"/>
                      <a:gd name="T15" fmla="*/ 38 h 469"/>
                      <a:gd name="T16" fmla="*/ 95 w 659"/>
                      <a:gd name="T17" fmla="*/ 28 h 469"/>
                      <a:gd name="T18" fmla="*/ 95 w 659"/>
                      <a:gd name="T19" fmla="*/ 76 h 469"/>
                      <a:gd name="T20" fmla="*/ 73 w 659"/>
                      <a:gd name="T21" fmla="*/ 112 h 469"/>
                      <a:gd name="T22" fmla="*/ 39 w 659"/>
                      <a:gd name="T23" fmla="*/ 122 h 469"/>
                      <a:gd name="T24" fmla="*/ 0 w 659"/>
                      <a:gd name="T25" fmla="*/ 123 h 469"/>
                      <a:gd name="T26" fmla="*/ 0 w 659"/>
                      <a:gd name="T27" fmla="*/ 109 h 469"/>
                      <a:gd name="T28" fmla="*/ 53 w 659"/>
                      <a:gd name="T29" fmla="*/ 103 h 469"/>
                      <a:gd name="T30" fmla="*/ 73 w 659"/>
                      <a:gd name="T31" fmla="*/ 76 h 469"/>
                      <a:gd name="T32" fmla="*/ 80 w 659"/>
                      <a:gd name="T33" fmla="*/ 34 h 469"/>
                      <a:gd name="T34" fmla="*/ 73 w 659"/>
                      <a:gd name="T35" fmla="*/ 0 h 469"/>
                      <a:gd name="T36" fmla="*/ 95 w 659"/>
                      <a:gd name="T37" fmla="*/ 3 h 469"/>
                      <a:gd name="T38" fmla="*/ 167 w 659"/>
                      <a:gd name="T39" fmla="*/ 62 h 469"/>
                      <a:gd name="T40" fmla="*/ 217 w 659"/>
                      <a:gd name="T41" fmla="*/ 103 h 469"/>
                      <a:gd name="T42" fmla="*/ 274 w 659"/>
                      <a:gd name="T43" fmla="*/ 150 h 469"/>
                      <a:gd name="T44" fmla="*/ 334 w 659"/>
                      <a:gd name="T45" fmla="*/ 206 h 469"/>
                      <a:gd name="T46" fmla="*/ 387 w 659"/>
                      <a:gd name="T47" fmla="*/ 259 h 469"/>
                      <a:gd name="T48" fmla="*/ 456 w 659"/>
                      <a:gd name="T49" fmla="*/ 314 h 469"/>
                      <a:gd name="T50" fmla="*/ 519 w 659"/>
                      <a:gd name="T51" fmla="*/ 357 h 469"/>
                      <a:gd name="T52" fmla="*/ 594 w 659"/>
                      <a:gd name="T53" fmla="*/ 411 h 469"/>
                      <a:gd name="T54" fmla="*/ 659 w 659"/>
                      <a:gd name="T55" fmla="*/ 458 h 469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w 659"/>
                      <a:gd name="T85" fmla="*/ 0 h 469"/>
                      <a:gd name="T86" fmla="*/ 659 w 659"/>
                      <a:gd name="T87" fmla="*/ 469 h 469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T84" t="T85" r="T86" b="T87"/>
                    <a:pathLst>
                      <a:path w="659" h="469">
                        <a:moveTo>
                          <a:pt x="659" y="458"/>
                        </a:moveTo>
                        <a:lnTo>
                          <a:pt x="656" y="469"/>
                        </a:lnTo>
                        <a:lnTo>
                          <a:pt x="581" y="422"/>
                        </a:lnTo>
                        <a:lnTo>
                          <a:pt x="462" y="343"/>
                        </a:lnTo>
                        <a:lnTo>
                          <a:pt x="339" y="236"/>
                        </a:lnTo>
                        <a:lnTo>
                          <a:pt x="258" y="158"/>
                        </a:lnTo>
                        <a:lnTo>
                          <a:pt x="174" y="88"/>
                        </a:lnTo>
                        <a:lnTo>
                          <a:pt x="108" y="38"/>
                        </a:lnTo>
                        <a:lnTo>
                          <a:pt x="95" y="28"/>
                        </a:lnTo>
                        <a:lnTo>
                          <a:pt x="95" y="76"/>
                        </a:lnTo>
                        <a:lnTo>
                          <a:pt x="73" y="112"/>
                        </a:lnTo>
                        <a:lnTo>
                          <a:pt x="39" y="122"/>
                        </a:lnTo>
                        <a:lnTo>
                          <a:pt x="0" y="123"/>
                        </a:lnTo>
                        <a:lnTo>
                          <a:pt x="0" y="109"/>
                        </a:lnTo>
                        <a:lnTo>
                          <a:pt x="53" y="103"/>
                        </a:lnTo>
                        <a:lnTo>
                          <a:pt x="73" y="76"/>
                        </a:lnTo>
                        <a:lnTo>
                          <a:pt x="80" y="34"/>
                        </a:lnTo>
                        <a:lnTo>
                          <a:pt x="73" y="0"/>
                        </a:lnTo>
                        <a:lnTo>
                          <a:pt x="95" y="3"/>
                        </a:lnTo>
                        <a:lnTo>
                          <a:pt x="167" y="62"/>
                        </a:lnTo>
                        <a:lnTo>
                          <a:pt x="217" y="103"/>
                        </a:lnTo>
                        <a:lnTo>
                          <a:pt x="274" y="150"/>
                        </a:lnTo>
                        <a:lnTo>
                          <a:pt x="334" y="206"/>
                        </a:lnTo>
                        <a:lnTo>
                          <a:pt x="387" y="259"/>
                        </a:lnTo>
                        <a:lnTo>
                          <a:pt x="456" y="314"/>
                        </a:lnTo>
                        <a:lnTo>
                          <a:pt x="519" y="357"/>
                        </a:lnTo>
                        <a:lnTo>
                          <a:pt x="594" y="411"/>
                        </a:lnTo>
                        <a:lnTo>
                          <a:pt x="659" y="45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" name="Freeform 30"/>
                  <p:cNvSpPr>
                    <a:spLocks/>
                  </p:cNvSpPr>
                  <p:nvPr/>
                </p:nvSpPr>
                <p:spPr bwMode="auto">
                  <a:xfrm>
                    <a:off x="3744" y="2928"/>
                    <a:ext cx="792" cy="622"/>
                  </a:xfrm>
                  <a:custGeom>
                    <a:avLst/>
                    <a:gdLst>
                      <a:gd name="T0" fmla="*/ 656 w 792"/>
                      <a:gd name="T1" fmla="*/ 560 h 622"/>
                      <a:gd name="T2" fmla="*/ 530 w 792"/>
                      <a:gd name="T3" fmla="*/ 484 h 622"/>
                      <a:gd name="T4" fmla="*/ 381 w 792"/>
                      <a:gd name="T5" fmla="*/ 378 h 622"/>
                      <a:gd name="T6" fmla="*/ 291 w 792"/>
                      <a:gd name="T7" fmla="*/ 304 h 622"/>
                      <a:gd name="T8" fmla="*/ 233 w 792"/>
                      <a:gd name="T9" fmla="*/ 247 h 622"/>
                      <a:gd name="T10" fmla="*/ 156 w 792"/>
                      <a:gd name="T11" fmla="*/ 187 h 622"/>
                      <a:gd name="T12" fmla="*/ 71 w 792"/>
                      <a:gd name="T13" fmla="*/ 144 h 622"/>
                      <a:gd name="T14" fmla="*/ 29 w 792"/>
                      <a:gd name="T15" fmla="*/ 126 h 622"/>
                      <a:gd name="T16" fmla="*/ 17 w 792"/>
                      <a:gd name="T17" fmla="*/ 111 h 622"/>
                      <a:gd name="T18" fmla="*/ 14 w 792"/>
                      <a:gd name="T19" fmla="*/ 94 h 622"/>
                      <a:gd name="T20" fmla="*/ 22 w 792"/>
                      <a:gd name="T21" fmla="*/ 57 h 622"/>
                      <a:gd name="T22" fmla="*/ 39 w 792"/>
                      <a:gd name="T23" fmla="*/ 45 h 622"/>
                      <a:gd name="T24" fmla="*/ 52 w 792"/>
                      <a:gd name="T25" fmla="*/ 28 h 622"/>
                      <a:gd name="T26" fmla="*/ 89 w 792"/>
                      <a:gd name="T27" fmla="*/ 24 h 622"/>
                      <a:gd name="T28" fmla="*/ 108 w 792"/>
                      <a:gd name="T29" fmla="*/ 32 h 622"/>
                      <a:gd name="T30" fmla="*/ 117 w 792"/>
                      <a:gd name="T31" fmla="*/ 14 h 622"/>
                      <a:gd name="T32" fmla="*/ 84 w 792"/>
                      <a:gd name="T33" fmla="*/ 0 h 622"/>
                      <a:gd name="T34" fmla="*/ 55 w 792"/>
                      <a:gd name="T35" fmla="*/ 10 h 622"/>
                      <a:gd name="T36" fmla="*/ 29 w 792"/>
                      <a:gd name="T37" fmla="*/ 24 h 622"/>
                      <a:gd name="T38" fmla="*/ 14 w 792"/>
                      <a:gd name="T39" fmla="*/ 42 h 622"/>
                      <a:gd name="T40" fmla="*/ 0 w 792"/>
                      <a:gd name="T41" fmla="*/ 71 h 622"/>
                      <a:gd name="T42" fmla="*/ 0 w 792"/>
                      <a:gd name="T43" fmla="*/ 102 h 622"/>
                      <a:gd name="T44" fmla="*/ 10 w 792"/>
                      <a:gd name="T45" fmla="*/ 129 h 622"/>
                      <a:gd name="T46" fmla="*/ 29 w 792"/>
                      <a:gd name="T47" fmla="*/ 139 h 622"/>
                      <a:gd name="T48" fmla="*/ 84 w 792"/>
                      <a:gd name="T49" fmla="*/ 167 h 622"/>
                      <a:gd name="T50" fmla="*/ 136 w 792"/>
                      <a:gd name="T51" fmla="*/ 192 h 622"/>
                      <a:gd name="T52" fmla="*/ 170 w 792"/>
                      <a:gd name="T53" fmla="*/ 220 h 622"/>
                      <a:gd name="T54" fmla="*/ 230 w 792"/>
                      <a:gd name="T55" fmla="*/ 263 h 622"/>
                      <a:gd name="T56" fmla="*/ 285 w 792"/>
                      <a:gd name="T57" fmla="*/ 318 h 622"/>
                      <a:gd name="T58" fmla="*/ 344 w 792"/>
                      <a:gd name="T59" fmla="*/ 368 h 622"/>
                      <a:gd name="T60" fmla="*/ 398 w 792"/>
                      <a:gd name="T61" fmla="*/ 411 h 622"/>
                      <a:gd name="T62" fmla="*/ 461 w 792"/>
                      <a:gd name="T63" fmla="*/ 453 h 622"/>
                      <a:gd name="T64" fmla="*/ 540 w 792"/>
                      <a:gd name="T65" fmla="*/ 509 h 622"/>
                      <a:gd name="T66" fmla="*/ 605 w 792"/>
                      <a:gd name="T67" fmla="*/ 544 h 622"/>
                      <a:gd name="T68" fmla="*/ 657 w 792"/>
                      <a:gd name="T69" fmla="*/ 584 h 622"/>
                      <a:gd name="T70" fmla="*/ 792 w 792"/>
                      <a:gd name="T71" fmla="*/ 622 h 622"/>
                      <a:gd name="T72" fmla="*/ 789 w 792"/>
                      <a:gd name="T73" fmla="*/ 606 h 622"/>
                      <a:gd name="T74" fmla="*/ 742 w 792"/>
                      <a:gd name="T75" fmla="*/ 550 h 622"/>
                      <a:gd name="T76" fmla="*/ 686 w 792"/>
                      <a:gd name="T77" fmla="*/ 468 h 622"/>
                      <a:gd name="T78" fmla="*/ 667 w 792"/>
                      <a:gd name="T79" fmla="*/ 464 h 622"/>
                      <a:gd name="T80" fmla="*/ 703 w 792"/>
                      <a:gd name="T81" fmla="*/ 518 h 622"/>
                      <a:gd name="T82" fmla="*/ 747 w 792"/>
                      <a:gd name="T83" fmla="*/ 575 h 622"/>
                      <a:gd name="T84" fmla="*/ 732 w 792"/>
                      <a:gd name="T85" fmla="*/ 593 h 622"/>
                      <a:gd name="T86" fmla="*/ 677 w 792"/>
                      <a:gd name="T87" fmla="*/ 569 h 622"/>
                      <a:gd name="T88" fmla="*/ 677 w 792"/>
                      <a:gd name="T89" fmla="*/ 542 h 622"/>
                      <a:gd name="T90" fmla="*/ 700 w 792"/>
                      <a:gd name="T91" fmla="*/ 538 h 622"/>
                      <a:gd name="T92" fmla="*/ 695 w 792"/>
                      <a:gd name="T93" fmla="*/ 528 h 622"/>
                      <a:gd name="T94" fmla="*/ 657 w 792"/>
                      <a:gd name="T95" fmla="*/ 519 h 622"/>
                      <a:gd name="T96" fmla="*/ 656 w 792"/>
                      <a:gd name="T97" fmla="*/ 560 h 622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w 792"/>
                      <a:gd name="T148" fmla="*/ 0 h 622"/>
                      <a:gd name="T149" fmla="*/ 792 w 792"/>
                      <a:gd name="T150" fmla="*/ 622 h 622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T147" t="T148" r="T149" b="T150"/>
                    <a:pathLst>
                      <a:path w="792" h="622">
                        <a:moveTo>
                          <a:pt x="656" y="560"/>
                        </a:moveTo>
                        <a:lnTo>
                          <a:pt x="530" y="484"/>
                        </a:lnTo>
                        <a:lnTo>
                          <a:pt x="381" y="378"/>
                        </a:lnTo>
                        <a:lnTo>
                          <a:pt x="291" y="304"/>
                        </a:lnTo>
                        <a:lnTo>
                          <a:pt x="233" y="247"/>
                        </a:lnTo>
                        <a:lnTo>
                          <a:pt x="156" y="187"/>
                        </a:lnTo>
                        <a:lnTo>
                          <a:pt x="71" y="144"/>
                        </a:lnTo>
                        <a:lnTo>
                          <a:pt x="29" y="126"/>
                        </a:lnTo>
                        <a:lnTo>
                          <a:pt x="17" y="111"/>
                        </a:lnTo>
                        <a:lnTo>
                          <a:pt x="14" y="94"/>
                        </a:lnTo>
                        <a:lnTo>
                          <a:pt x="22" y="57"/>
                        </a:lnTo>
                        <a:lnTo>
                          <a:pt x="39" y="45"/>
                        </a:lnTo>
                        <a:lnTo>
                          <a:pt x="52" y="28"/>
                        </a:lnTo>
                        <a:lnTo>
                          <a:pt x="89" y="24"/>
                        </a:lnTo>
                        <a:lnTo>
                          <a:pt x="108" y="32"/>
                        </a:lnTo>
                        <a:lnTo>
                          <a:pt x="117" y="14"/>
                        </a:lnTo>
                        <a:lnTo>
                          <a:pt x="84" y="0"/>
                        </a:lnTo>
                        <a:lnTo>
                          <a:pt x="55" y="10"/>
                        </a:lnTo>
                        <a:lnTo>
                          <a:pt x="29" y="24"/>
                        </a:lnTo>
                        <a:lnTo>
                          <a:pt x="14" y="42"/>
                        </a:lnTo>
                        <a:lnTo>
                          <a:pt x="0" y="71"/>
                        </a:lnTo>
                        <a:lnTo>
                          <a:pt x="0" y="102"/>
                        </a:lnTo>
                        <a:lnTo>
                          <a:pt x="10" y="129"/>
                        </a:lnTo>
                        <a:lnTo>
                          <a:pt x="29" y="139"/>
                        </a:lnTo>
                        <a:lnTo>
                          <a:pt x="84" y="167"/>
                        </a:lnTo>
                        <a:lnTo>
                          <a:pt x="136" y="192"/>
                        </a:lnTo>
                        <a:lnTo>
                          <a:pt x="170" y="220"/>
                        </a:lnTo>
                        <a:lnTo>
                          <a:pt x="230" y="263"/>
                        </a:lnTo>
                        <a:lnTo>
                          <a:pt x="285" y="318"/>
                        </a:lnTo>
                        <a:lnTo>
                          <a:pt x="344" y="368"/>
                        </a:lnTo>
                        <a:lnTo>
                          <a:pt x="398" y="411"/>
                        </a:lnTo>
                        <a:lnTo>
                          <a:pt x="461" y="453"/>
                        </a:lnTo>
                        <a:lnTo>
                          <a:pt x="540" y="509"/>
                        </a:lnTo>
                        <a:lnTo>
                          <a:pt x="605" y="544"/>
                        </a:lnTo>
                        <a:lnTo>
                          <a:pt x="657" y="584"/>
                        </a:lnTo>
                        <a:lnTo>
                          <a:pt x="792" y="622"/>
                        </a:lnTo>
                        <a:lnTo>
                          <a:pt x="789" y="606"/>
                        </a:lnTo>
                        <a:lnTo>
                          <a:pt x="742" y="550"/>
                        </a:lnTo>
                        <a:lnTo>
                          <a:pt x="686" y="468"/>
                        </a:lnTo>
                        <a:lnTo>
                          <a:pt x="667" y="464"/>
                        </a:lnTo>
                        <a:lnTo>
                          <a:pt x="703" y="518"/>
                        </a:lnTo>
                        <a:lnTo>
                          <a:pt x="747" y="575"/>
                        </a:lnTo>
                        <a:lnTo>
                          <a:pt x="732" y="593"/>
                        </a:lnTo>
                        <a:lnTo>
                          <a:pt x="677" y="569"/>
                        </a:lnTo>
                        <a:lnTo>
                          <a:pt x="677" y="542"/>
                        </a:lnTo>
                        <a:lnTo>
                          <a:pt x="700" y="538"/>
                        </a:lnTo>
                        <a:lnTo>
                          <a:pt x="695" y="528"/>
                        </a:lnTo>
                        <a:lnTo>
                          <a:pt x="657" y="519"/>
                        </a:lnTo>
                        <a:lnTo>
                          <a:pt x="656" y="56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9" name="Freeform 31"/>
                  <p:cNvSpPr>
                    <a:spLocks/>
                  </p:cNvSpPr>
                  <p:nvPr/>
                </p:nvSpPr>
                <p:spPr bwMode="auto">
                  <a:xfrm>
                    <a:off x="3850" y="3030"/>
                    <a:ext cx="89" cy="90"/>
                  </a:xfrm>
                  <a:custGeom>
                    <a:avLst/>
                    <a:gdLst>
                      <a:gd name="T0" fmla="*/ 78 w 89"/>
                      <a:gd name="T1" fmla="*/ 0 h 90"/>
                      <a:gd name="T2" fmla="*/ 65 w 89"/>
                      <a:gd name="T3" fmla="*/ 39 h 90"/>
                      <a:gd name="T4" fmla="*/ 29 w 89"/>
                      <a:gd name="T5" fmla="*/ 68 h 90"/>
                      <a:gd name="T6" fmla="*/ 0 w 89"/>
                      <a:gd name="T7" fmla="*/ 76 h 90"/>
                      <a:gd name="T8" fmla="*/ 22 w 89"/>
                      <a:gd name="T9" fmla="*/ 90 h 90"/>
                      <a:gd name="T10" fmla="*/ 61 w 89"/>
                      <a:gd name="T11" fmla="*/ 70 h 90"/>
                      <a:gd name="T12" fmla="*/ 89 w 89"/>
                      <a:gd name="T13" fmla="*/ 37 h 90"/>
                      <a:gd name="T14" fmla="*/ 78 w 89"/>
                      <a:gd name="T15" fmla="*/ 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89"/>
                      <a:gd name="T25" fmla="*/ 0 h 90"/>
                      <a:gd name="T26" fmla="*/ 89 w 89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89" h="90">
                        <a:moveTo>
                          <a:pt x="78" y="0"/>
                        </a:moveTo>
                        <a:lnTo>
                          <a:pt x="65" y="39"/>
                        </a:lnTo>
                        <a:lnTo>
                          <a:pt x="29" y="68"/>
                        </a:lnTo>
                        <a:lnTo>
                          <a:pt x="0" y="76"/>
                        </a:lnTo>
                        <a:lnTo>
                          <a:pt x="22" y="90"/>
                        </a:lnTo>
                        <a:lnTo>
                          <a:pt x="61" y="70"/>
                        </a:lnTo>
                        <a:lnTo>
                          <a:pt x="89" y="37"/>
                        </a:lnTo>
                        <a:lnTo>
                          <a:pt x="7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12" name="Freeform 34"/>
              <p:cNvSpPr>
                <a:spLocks/>
              </p:cNvSpPr>
              <p:nvPr/>
            </p:nvSpPr>
            <p:spPr bwMode="auto">
              <a:xfrm>
                <a:off x="4168" y="3357"/>
                <a:ext cx="322" cy="273"/>
              </a:xfrm>
              <a:custGeom>
                <a:avLst/>
                <a:gdLst>
                  <a:gd name="T0" fmla="*/ 124 w 322"/>
                  <a:gd name="T1" fmla="*/ 53 h 273"/>
                  <a:gd name="T2" fmla="*/ 118 w 322"/>
                  <a:gd name="T3" fmla="*/ 20 h 273"/>
                  <a:gd name="T4" fmla="*/ 94 w 322"/>
                  <a:gd name="T5" fmla="*/ 6 h 273"/>
                  <a:gd name="T6" fmla="*/ 43 w 322"/>
                  <a:gd name="T7" fmla="*/ 0 h 273"/>
                  <a:gd name="T8" fmla="*/ 0 w 322"/>
                  <a:gd name="T9" fmla="*/ 0 h 273"/>
                  <a:gd name="T10" fmla="*/ 79 w 322"/>
                  <a:gd name="T11" fmla="*/ 91 h 273"/>
                  <a:gd name="T12" fmla="*/ 97 w 322"/>
                  <a:gd name="T13" fmla="*/ 153 h 273"/>
                  <a:gd name="T14" fmla="*/ 124 w 322"/>
                  <a:gd name="T15" fmla="*/ 209 h 273"/>
                  <a:gd name="T16" fmla="*/ 152 w 322"/>
                  <a:gd name="T17" fmla="*/ 252 h 273"/>
                  <a:gd name="T18" fmla="*/ 174 w 322"/>
                  <a:gd name="T19" fmla="*/ 268 h 273"/>
                  <a:gd name="T20" fmla="*/ 198 w 322"/>
                  <a:gd name="T21" fmla="*/ 273 h 273"/>
                  <a:gd name="T22" fmla="*/ 224 w 322"/>
                  <a:gd name="T23" fmla="*/ 257 h 273"/>
                  <a:gd name="T24" fmla="*/ 242 w 322"/>
                  <a:gd name="T25" fmla="*/ 223 h 273"/>
                  <a:gd name="T26" fmla="*/ 261 w 322"/>
                  <a:gd name="T27" fmla="*/ 196 h 273"/>
                  <a:gd name="T28" fmla="*/ 279 w 322"/>
                  <a:gd name="T29" fmla="*/ 181 h 273"/>
                  <a:gd name="T30" fmla="*/ 309 w 322"/>
                  <a:gd name="T31" fmla="*/ 175 h 273"/>
                  <a:gd name="T32" fmla="*/ 322 w 322"/>
                  <a:gd name="T33" fmla="*/ 163 h 273"/>
                  <a:gd name="T34" fmla="*/ 322 w 322"/>
                  <a:gd name="T35" fmla="*/ 134 h 273"/>
                  <a:gd name="T36" fmla="*/ 303 w 322"/>
                  <a:gd name="T37" fmla="*/ 109 h 273"/>
                  <a:gd name="T38" fmla="*/ 283 w 322"/>
                  <a:gd name="T39" fmla="*/ 123 h 273"/>
                  <a:gd name="T40" fmla="*/ 270 w 322"/>
                  <a:gd name="T41" fmla="*/ 151 h 273"/>
                  <a:gd name="T42" fmla="*/ 240 w 322"/>
                  <a:gd name="T43" fmla="*/ 139 h 273"/>
                  <a:gd name="T44" fmla="*/ 232 w 322"/>
                  <a:gd name="T45" fmla="*/ 163 h 273"/>
                  <a:gd name="T46" fmla="*/ 245 w 322"/>
                  <a:gd name="T47" fmla="*/ 181 h 273"/>
                  <a:gd name="T48" fmla="*/ 218 w 322"/>
                  <a:gd name="T49" fmla="*/ 218 h 273"/>
                  <a:gd name="T50" fmla="*/ 191 w 322"/>
                  <a:gd name="T51" fmla="*/ 229 h 273"/>
                  <a:gd name="T52" fmla="*/ 174 w 322"/>
                  <a:gd name="T53" fmla="*/ 224 h 273"/>
                  <a:gd name="T54" fmla="*/ 161 w 322"/>
                  <a:gd name="T55" fmla="*/ 190 h 273"/>
                  <a:gd name="T56" fmla="*/ 146 w 322"/>
                  <a:gd name="T57" fmla="*/ 146 h 273"/>
                  <a:gd name="T58" fmla="*/ 134 w 322"/>
                  <a:gd name="T59" fmla="*/ 96 h 273"/>
                  <a:gd name="T60" fmla="*/ 124 w 322"/>
                  <a:gd name="T61" fmla="*/ 53 h 273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322"/>
                  <a:gd name="T94" fmla="*/ 0 h 273"/>
                  <a:gd name="T95" fmla="*/ 322 w 322"/>
                  <a:gd name="T96" fmla="*/ 273 h 273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322" h="273">
                    <a:moveTo>
                      <a:pt x="124" y="53"/>
                    </a:moveTo>
                    <a:lnTo>
                      <a:pt x="118" y="20"/>
                    </a:lnTo>
                    <a:lnTo>
                      <a:pt x="94" y="6"/>
                    </a:lnTo>
                    <a:lnTo>
                      <a:pt x="43" y="0"/>
                    </a:lnTo>
                    <a:lnTo>
                      <a:pt x="0" y="0"/>
                    </a:lnTo>
                    <a:lnTo>
                      <a:pt x="79" y="91"/>
                    </a:lnTo>
                    <a:lnTo>
                      <a:pt x="97" y="153"/>
                    </a:lnTo>
                    <a:lnTo>
                      <a:pt x="124" y="209"/>
                    </a:lnTo>
                    <a:lnTo>
                      <a:pt x="152" y="252"/>
                    </a:lnTo>
                    <a:lnTo>
                      <a:pt x="174" y="268"/>
                    </a:lnTo>
                    <a:lnTo>
                      <a:pt x="198" y="273"/>
                    </a:lnTo>
                    <a:lnTo>
                      <a:pt x="224" y="257"/>
                    </a:lnTo>
                    <a:lnTo>
                      <a:pt x="242" y="223"/>
                    </a:lnTo>
                    <a:lnTo>
                      <a:pt x="261" y="196"/>
                    </a:lnTo>
                    <a:lnTo>
                      <a:pt x="279" y="181"/>
                    </a:lnTo>
                    <a:lnTo>
                      <a:pt x="309" y="175"/>
                    </a:lnTo>
                    <a:lnTo>
                      <a:pt x="322" y="163"/>
                    </a:lnTo>
                    <a:lnTo>
                      <a:pt x="322" y="134"/>
                    </a:lnTo>
                    <a:lnTo>
                      <a:pt x="303" y="109"/>
                    </a:lnTo>
                    <a:lnTo>
                      <a:pt x="283" y="123"/>
                    </a:lnTo>
                    <a:lnTo>
                      <a:pt x="270" y="151"/>
                    </a:lnTo>
                    <a:lnTo>
                      <a:pt x="240" y="139"/>
                    </a:lnTo>
                    <a:lnTo>
                      <a:pt x="232" y="163"/>
                    </a:lnTo>
                    <a:lnTo>
                      <a:pt x="245" y="181"/>
                    </a:lnTo>
                    <a:lnTo>
                      <a:pt x="218" y="218"/>
                    </a:lnTo>
                    <a:lnTo>
                      <a:pt x="191" y="229"/>
                    </a:lnTo>
                    <a:lnTo>
                      <a:pt x="174" y="224"/>
                    </a:lnTo>
                    <a:lnTo>
                      <a:pt x="161" y="190"/>
                    </a:lnTo>
                    <a:lnTo>
                      <a:pt x="146" y="146"/>
                    </a:lnTo>
                    <a:lnTo>
                      <a:pt x="134" y="96"/>
                    </a:lnTo>
                    <a:lnTo>
                      <a:pt x="124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6" name="Прямоугольник 35"/>
          <p:cNvSpPr/>
          <p:nvPr/>
        </p:nvSpPr>
        <p:spPr>
          <a:xfrm>
            <a:off x="857224" y="1142984"/>
            <a:ext cx="707236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одном листе чертежа может располагаться несколько фигур, при этом они должны быть четко ограничены друг от друга. Если фигуры, расположенные на двух и более листах, составляют единую фигуру, они располагаются так, чтобы эта полная фигура могла быть скомпонована без пропуска какой-либо из частей, изображенных на разных листах.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Отдельные фигуры располагают на листе или листах так, чтобы листы были максимально насыщенными, а чертеж можно было бы читать в вертикальном положении длинной стороны листа.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Каждый чертеж (схема) нумеруется как фигура, например, фиг.1, фиг.2 и т.д., независимо от вида изображения, в соответствии с очередностью изложения в тексте описания.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Чертежи (схемы) представляют в 2 экз.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700" dirty="0" smtClean="0"/>
              <a:t>Состав описания промышленного образца;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214414" y="1071546"/>
            <a:ext cx="721523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Описание промышленного образца должно содержать следующие разделы: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название промышленного образца;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класс(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назначение и область применения промышленного образца;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аналоги промышленного образца, в том числе ближайший из них;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перечень фотографий промышленного образца и других представленных материалов, иллюстрирующих промышленный образец (чертеж, эргономическая схема, конфекционная карта - в случае их представления);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раскрытие сущности заявленного промышленного образца;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возможность многократного воспроизведения промышленного образца.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" name="Group 24"/>
          <p:cNvGrpSpPr>
            <a:grpSpLocks/>
          </p:cNvGrpSpPr>
          <p:nvPr/>
        </p:nvGrpSpPr>
        <p:grpSpPr bwMode="auto">
          <a:xfrm flipH="1">
            <a:off x="6143636" y="4857760"/>
            <a:ext cx="2771764" cy="2000240"/>
            <a:chOff x="4127" y="2544"/>
            <a:chExt cx="1520" cy="1616"/>
          </a:xfrm>
        </p:grpSpPr>
        <p:grpSp>
          <p:nvGrpSpPr>
            <p:cNvPr id="35" name="Group 16"/>
            <p:cNvGrpSpPr>
              <a:grpSpLocks/>
            </p:cNvGrpSpPr>
            <p:nvPr/>
          </p:nvGrpSpPr>
          <p:grpSpPr bwMode="auto">
            <a:xfrm>
              <a:off x="4539" y="2579"/>
              <a:ext cx="1108" cy="1372"/>
              <a:chOff x="4539" y="2579"/>
              <a:chExt cx="1108" cy="1372"/>
            </a:xfrm>
          </p:grpSpPr>
          <p:sp>
            <p:nvSpPr>
              <p:cNvPr id="43" name="Freeform 9"/>
              <p:cNvSpPr>
                <a:spLocks/>
              </p:cNvSpPr>
              <p:nvPr/>
            </p:nvSpPr>
            <p:spPr bwMode="auto">
              <a:xfrm>
                <a:off x="4549" y="3369"/>
                <a:ext cx="508" cy="577"/>
              </a:xfrm>
              <a:custGeom>
                <a:avLst/>
                <a:gdLst>
                  <a:gd name="T0" fmla="*/ 482 w 508"/>
                  <a:gd name="T1" fmla="*/ 0 h 577"/>
                  <a:gd name="T2" fmla="*/ 508 w 508"/>
                  <a:gd name="T3" fmla="*/ 57 h 577"/>
                  <a:gd name="T4" fmla="*/ 456 w 508"/>
                  <a:gd name="T5" fmla="*/ 144 h 577"/>
                  <a:gd name="T6" fmla="*/ 389 w 508"/>
                  <a:gd name="T7" fmla="*/ 247 h 577"/>
                  <a:gd name="T8" fmla="*/ 321 w 508"/>
                  <a:gd name="T9" fmla="*/ 361 h 577"/>
                  <a:gd name="T10" fmla="*/ 259 w 508"/>
                  <a:gd name="T11" fmla="*/ 433 h 577"/>
                  <a:gd name="T12" fmla="*/ 176 w 508"/>
                  <a:gd name="T13" fmla="*/ 531 h 577"/>
                  <a:gd name="T14" fmla="*/ 124 w 508"/>
                  <a:gd name="T15" fmla="*/ 577 h 577"/>
                  <a:gd name="T16" fmla="*/ 73 w 508"/>
                  <a:gd name="T17" fmla="*/ 556 h 577"/>
                  <a:gd name="T18" fmla="*/ 16 w 508"/>
                  <a:gd name="T19" fmla="*/ 495 h 577"/>
                  <a:gd name="T20" fmla="*/ 0 w 508"/>
                  <a:gd name="T21" fmla="*/ 453 h 577"/>
                  <a:gd name="T22" fmla="*/ 47 w 508"/>
                  <a:gd name="T23" fmla="*/ 345 h 577"/>
                  <a:gd name="T24" fmla="*/ 119 w 508"/>
                  <a:gd name="T25" fmla="*/ 232 h 577"/>
                  <a:gd name="T26" fmla="*/ 192 w 508"/>
                  <a:gd name="T27" fmla="*/ 139 h 577"/>
                  <a:gd name="T28" fmla="*/ 290 w 508"/>
                  <a:gd name="T29" fmla="*/ 67 h 577"/>
                  <a:gd name="T30" fmla="*/ 389 w 508"/>
                  <a:gd name="T31" fmla="*/ 26 h 577"/>
                  <a:gd name="T32" fmla="*/ 482 w 508"/>
                  <a:gd name="T33" fmla="*/ 0 h 57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08"/>
                  <a:gd name="T52" fmla="*/ 0 h 577"/>
                  <a:gd name="T53" fmla="*/ 508 w 508"/>
                  <a:gd name="T54" fmla="*/ 577 h 57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08" h="577">
                    <a:moveTo>
                      <a:pt x="482" y="0"/>
                    </a:moveTo>
                    <a:lnTo>
                      <a:pt x="508" y="57"/>
                    </a:lnTo>
                    <a:lnTo>
                      <a:pt x="456" y="144"/>
                    </a:lnTo>
                    <a:lnTo>
                      <a:pt x="389" y="247"/>
                    </a:lnTo>
                    <a:lnTo>
                      <a:pt x="321" y="361"/>
                    </a:lnTo>
                    <a:lnTo>
                      <a:pt x="259" y="433"/>
                    </a:lnTo>
                    <a:lnTo>
                      <a:pt x="176" y="531"/>
                    </a:lnTo>
                    <a:lnTo>
                      <a:pt x="124" y="577"/>
                    </a:lnTo>
                    <a:lnTo>
                      <a:pt x="73" y="556"/>
                    </a:lnTo>
                    <a:lnTo>
                      <a:pt x="16" y="495"/>
                    </a:lnTo>
                    <a:lnTo>
                      <a:pt x="0" y="453"/>
                    </a:lnTo>
                    <a:lnTo>
                      <a:pt x="47" y="345"/>
                    </a:lnTo>
                    <a:lnTo>
                      <a:pt x="119" y="232"/>
                    </a:lnTo>
                    <a:lnTo>
                      <a:pt x="192" y="139"/>
                    </a:lnTo>
                    <a:lnTo>
                      <a:pt x="290" y="67"/>
                    </a:lnTo>
                    <a:lnTo>
                      <a:pt x="389" y="26"/>
                    </a:lnTo>
                    <a:lnTo>
                      <a:pt x="482" y="0"/>
                    </a:lnTo>
                    <a:close/>
                  </a:path>
                </a:pathLst>
              </a:custGeom>
              <a:solidFill>
                <a:srgbClr val="AD6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Freeform 10"/>
              <p:cNvSpPr>
                <a:spLocks/>
              </p:cNvSpPr>
              <p:nvPr/>
            </p:nvSpPr>
            <p:spPr bwMode="auto">
              <a:xfrm>
                <a:off x="5033" y="2630"/>
                <a:ext cx="609" cy="792"/>
              </a:xfrm>
              <a:custGeom>
                <a:avLst/>
                <a:gdLst>
                  <a:gd name="T0" fmla="*/ 454 w 609"/>
                  <a:gd name="T1" fmla="*/ 0 h 792"/>
                  <a:gd name="T2" fmla="*/ 588 w 609"/>
                  <a:gd name="T3" fmla="*/ 72 h 792"/>
                  <a:gd name="T4" fmla="*/ 609 w 609"/>
                  <a:gd name="T5" fmla="*/ 201 h 792"/>
                  <a:gd name="T6" fmla="*/ 594 w 609"/>
                  <a:gd name="T7" fmla="*/ 365 h 792"/>
                  <a:gd name="T8" fmla="*/ 552 w 609"/>
                  <a:gd name="T9" fmla="*/ 483 h 792"/>
                  <a:gd name="T10" fmla="*/ 511 w 609"/>
                  <a:gd name="T11" fmla="*/ 581 h 792"/>
                  <a:gd name="T12" fmla="*/ 434 w 609"/>
                  <a:gd name="T13" fmla="*/ 648 h 792"/>
                  <a:gd name="T14" fmla="*/ 361 w 609"/>
                  <a:gd name="T15" fmla="*/ 705 h 792"/>
                  <a:gd name="T16" fmla="*/ 258 w 609"/>
                  <a:gd name="T17" fmla="*/ 741 h 792"/>
                  <a:gd name="T18" fmla="*/ 93 w 609"/>
                  <a:gd name="T19" fmla="*/ 735 h 792"/>
                  <a:gd name="T20" fmla="*/ 46 w 609"/>
                  <a:gd name="T21" fmla="*/ 792 h 792"/>
                  <a:gd name="T22" fmla="*/ 0 w 609"/>
                  <a:gd name="T23" fmla="*/ 735 h 792"/>
                  <a:gd name="T24" fmla="*/ 52 w 609"/>
                  <a:gd name="T25" fmla="*/ 669 h 792"/>
                  <a:gd name="T26" fmla="*/ 201 w 609"/>
                  <a:gd name="T27" fmla="*/ 648 h 792"/>
                  <a:gd name="T28" fmla="*/ 325 w 609"/>
                  <a:gd name="T29" fmla="*/ 576 h 792"/>
                  <a:gd name="T30" fmla="*/ 403 w 609"/>
                  <a:gd name="T31" fmla="*/ 483 h 792"/>
                  <a:gd name="T32" fmla="*/ 470 w 609"/>
                  <a:gd name="T33" fmla="*/ 360 h 792"/>
                  <a:gd name="T34" fmla="*/ 490 w 609"/>
                  <a:gd name="T35" fmla="*/ 252 h 792"/>
                  <a:gd name="T36" fmla="*/ 495 w 609"/>
                  <a:gd name="T37" fmla="*/ 129 h 792"/>
                  <a:gd name="T38" fmla="*/ 470 w 609"/>
                  <a:gd name="T39" fmla="*/ 51 h 792"/>
                  <a:gd name="T40" fmla="*/ 454 w 609"/>
                  <a:gd name="T41" fmla="*/ 0 h 792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609"/>
                  <a:gd name="T64" fmla="*/ 0 h 792"/>
                  <a:gd name="T65" fmla="*/ 609 w 609"/>
                  <a:gd name="T66" fmla="*/ 792 h 792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609" h="792">
                    <a:moveTo>
                      <a:pt x="454" y="0"/>
                    </a:moveTo>
                    <a:lnTo>
                      <a:pt x="588" y="72"/>
                    </a:lnTo>
                    <a:lnTo>
                      <a:pt x="609" y="201"/>
                    </a:lnTo>
                    <a:lnTo>
                      <a:pt x="594" y="365"/>
                    </a:lnTo>
                    <a:lnTo>
                      <a:pt x="552" y="483"/>
                    </a:lnTo>
                    <a:lnTo>
                      <a:pt x="511" y="581"/>
                    </a:lnTo>
                    <a:lnTo>
                      <a:pt x="434" y="648"/>
                    </a:lnTo>
                    <a:lnTo>
                      <a:pt x="361" y="705"/>
                    </a:lnTo>
                    <a:lnTo>
                      <a:pt x="258" y="741"/>
                    </a:lnTo>
                    <a:lnTo>
                      <a:pt x="93" y="735"/>
                    </a:lnTo>
                    <a:lnTo>
                      <a:pt x="46" y="792"/>
                    </a:lnTo>
                    <a:lnTo>
                      <a:pt x="0" y="735"/>
                    </a:lnTo>
                    <a:lnTo>
                      <a:pt x="52" y="669"/>
                    </a:lnTo>
                    <a:lnTo>
                      <a:pt x="201" y="648"/>
                    </a:lnTo>
                    <a:lnTo>
                      <a:pt x="325" y="576"/>
                    </a:lnTo>
                    <a:lnTo>
                      <a:pt x="403" y="483"/>
                    </a:lnTo>
                    <a:lnTo>
                      <a:pt x="470" y="360"/>
                    </a:lnTo>
                    <a:lnTo>
                      <a:pt x="490" y="252"/>
                    </a:lnTo>
                    <a:lnTo>
                      <a:pt x="495" y="129"/>
                    </a:lnTo>
                    <a:lnTo>
                      <a:pt x="470" y="51"/>
                    </a:lnTo>
                    <a:lnTo>
                      <a:pt x="454" y="0"/>
                    </a:lnTo>
                    <a:close/>
                  </a:path>
                </a:pathLst>
              </a:custGeom>
              <a:solidFill>
                <a:srgbClr val="CECEC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" name="Freeform 11"/>
              <p:cNvSpPr>
                <a:spLocks/>
              </p:cNvSpPr>
              <p:nvPr/>
            </p:nvSpPr>
            <p:spPr bwMode="auto">
              <a:xfrm>
                <a:off x="5135" y="2595"/>
                <a:ext cx="512" cy="791"/>
              </a:xfrm>
              <a:custGeom>
                <a:avLst/>
                <a:gdLst>
                  <a:gd name="T0" fmla="*/ 62 w 512"/>
                  <a:gd name="T1" fmla="*/ 755 h 791"/>
                  <a:gd name="T2" fmla="*/ 150 w 512"/>
                  <a:gd name="T3" fmla="*/ 755 h 791"/>
                  <a:gd name="T4" fmla="*/ 243 w 512"/>
                  <a:gd name="T5" fmla="*/ 719 h 791"/>
                  <a:gd name="T6" fmla="*/ 310 w 512"/>
                  <a:gd name="T7" fmla="*/ 673 h 791"/>
                  <a:gd name="T8" fmla="*/ 378 w 512"/>
                  <a:gd name="T9" fmla="*/ 606 h 791"/>
                  <a:gd name="T10" fmla="*/ 429 w 512"/>
                  <a:gd name="T11" fmla="*/ 519 h 791"/>
                  <a:gd name="T12" fmla="*/ 460 w 512"/>
                  <a:gd name="T13" fmla="*/ 426 h 791"/>
                  <a:gd name="T14" fmla="*/ 481 w 512"/>
                  <a:gd name="T15" fmla="*/ 339 h 791"/>
                  <a:gd name="T16" fmla="*/ 486 w 512"/>
                  <a:gd name="T17" fmla="*/ 257 h 791"/>
                  <a:gd name="T18" fmla="*/ 481 w 512"/>
                  <a:gd name="T19" fmla="*/ 185 h 791"/>
                  <a:gd name="T20" fmla="*/ 476 w 512"/>
                  <a:gd name="T21" fmla="*/ 128 h 791"/>
                  <a:gd name="T22" fmla="*/ 440 w 512"/>
                  <a:gd name="T23" fmla="*/ 98 h 791"/>
                  <a:gd name="T24" fmla="*/ 393 w 512"/>
                  <a:gd name="T25" fmla="*/ 67 h 791"/>
                  <a:gd name="T26" fmla="*/ 372 w 512"/>
                  <a:gd name="T27" fmla="*/ 62 h 791"/>
                  <a:gd name="T28" fmla="*/ 341 w 512"/>
                  <a:gd name="T29" fmla="*/ 26 h 791"/>
                  <a:gd name="T30" fmla="*/ 347 w 512"/>
                  <a:gd name="T31" fmla="*/ 0 h 791"/>
                  <a:gd name="T32" fmla="*/ 383 w 512"/>
                  <a:gd name="T33" fmla="*/ 26 h 791"/>
                  <a:gd name="T34" fmla="*/ 496 w 512"/>
                  <a:gd name="T35" fmla="*/ 108 h 791"/>
                  <a:gd name="T36" fmla="*/ 512 w 512"/>
                  <a:gd name="T37" fmla="*/ 164 h 791"/>
                  <a:gd name="T38" fmla="*/ 512 w 512"/>
                  <a:gd name="T39" fmla="*/ 241 h 791"/>
                  <a:gd name="T40" fmla="*/ 512 w 512"/>
                  <a:gd name="T41" fmla="*/ 318 h 791"/>
                  <a:gd name="T42" fmla="*/ 507 w 512"/>
                  <a:gd name="T43" fmla="*/ 406 h 791"/>
                  <a:gd name="T44" fmla="*/ 481 w 512"/>
                  <a:gd name="T45" fmla="*/ 478 h 791"/>
                  <a:gd name="T46" fmla="*/ 460 w 512"/>
                  <a:gd name="T47" fmla="*/ 544 h 791"/>
                  <a:gd name="T48" fmla="*/ 429 w 512"/>
                  <a:gd name="T49" fmla="*/ 601 h 791"/>
                  <a:gd name="T50" fmla="*/ 393 w 512"/>
                  <a:gd name="T51" fmla="*/ 647 h 791"/>
                  <a:gd name="T52" fmla="*/ 352 w 512"/>
                  <a:gd name="T53" fmla="*/ 693 h 791"/>
                  <a:gd name="T54" fmla="*/ 290 w 512"/>
                  <a:gd name="T55" fmla="*/ 729 h 791"/>
                  <a:gd name="T56" fmla="*/ 217 w 512"/>
                  <a:gd name="T57" fmla="*/ 765 h 791"/>
                  <a:gd name="T58" fmla="*/ 150 w 512"/>
                  <a:gd name="T59" fmla="*/ 786 h 791"/>
                  <a:gd name="T60" fmla="*/ 52 w 512"/>
                  <a:gd name="T61" fmla="*/ 791 h 791"/>
                  <a:gd name="T62" fmla="*/ 0 w 512"/>
                  <a:gd name="T63" fmla="*/ 765 h 791"/>
                  <a:gd name="T64" fmla="*/ 62 w 512"/>
                  <a:gd name="T65" fmla="*/ 755 h 79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12"/>
                  <a:gd name="T100" fmla="*/ 0 h 791"/>
                  <a:gd name="T101" fmla="*/ 512 w 512"/>
                  <a:gd name="T102" fmla="*/ 791 h 79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12" h="791">
                    <a:moveTo>
                      <a:pt x="62" y="755"/>
                    </a:moveTo>
                    <a:lnTo>
                      <a:pt x="150" y="755"/>
                    </a:lnTo>
                    <a:lnTo>
                      <a:pt x="243" y="719"/>
                    </a:lnTo>
                    <a:lnTo>
                      <a:pt x="310" y="673"/>
                    </a:lnTo>
                    <a:lnTo>
                      <a:pt x="378" y="606"/>
                    </a:lnTo>
                    <a:lnTo>
                      <a:pt x="429" y="519"/>
                    </a:lnTo>
                    <a:lnTo>
                      <a:pt x="460" y="426"/>
                    </a:lnTo>
                    <a:lnTo>
                      <a:pt x="481" y="339"/>
                    </a:lnTo>
                    <a:lnTo>
                      <a:pt x="486" y="257"/>
                    </a:lnTo>
                    <a:lnTo>
                      <a:pt x="481" y="185"/>
                    </a:lnTo>
                    <a:lnTo>
                      <a:pt x="476" y="128"/>
                    </a:lnTo>
                    <a:lnTo>
                      <a:pt x="440" y="98"/>
                    </a:lnTo>
                    <a:lnTo>
                      <a:pt x="393" y="67"/>
                    </a:lnTo>
                    <a:lnTo>
                      <a:pt x="372" y="62"/>
                    </a:lnTo>
                    <a:lnTo>
                      <a:pt x="341" y="26"/>
                    </a:lnTo>
                    <a:lnTo>
                      <a:pt x="347" y="0"/>
                    </a:lnTo>
                    <a:lnTo>
                      <a:pt x="383" y="26"/>
                    </a:lnTo>
                    <a:lnTo>
                      <a:pt x="496" y="108"/>
                    </a:lnTo>
                    <a:lnTo>
                      <a:pt x="512" y="164"/>
                    </a:lnTo>
                    <a:lnTo>
                      <a:pt x="512" y="241"/>
                    </a:lnTo>
                    <a:lnTo>
                      <a:pt x="512" y="318"/>
                    </a:lnTo>
                    <a:lnTo>
                      <a:pt x="507" y="406"/>
                    </a:lnTo>
                    <a:lnTo>
                      <a:pt x="481" y="478"/>
                    </a:lnTo>
                    <a:lnTo>
                      <a:pt x="460" y="544"/>
                    </a:lnTo>
                    <a:lnTo>
                      <a:pt x="429" y="601"/>
                    </a:lnTo>
                    <a:lnTo>
                      <a:pt x="393" y="647"/>
                    </a:lnTo>
                    <a:lnTo>
                      <a:pt x="352" y="693"/>
                    </a:lnTo>
                    <a:lnTo>
                      <a:pt x="290" y="729"/>
                    </a:lnTo>
                    <a:lnTo>
                      <a:pt x="217" y="765"/>
                    </a:lnTo>
                    <a:lnTo>
                      <a:pt x="150" y="786"/>
                    </a:lnTo>
                    <a:lnTo>
                      <a:pt x="52" y="791"/>
                    </a:lnTo>
                    <a:lnTo>
                      <a:pt x="0" y="765"/>
                    </a:lnTo>
                    <a:lnTo>
                      <a:pt x="62" y="75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6" name="Freeform 12"/>
              <p:cNvSpPr>
                <a:spLocks/>
              </p:cNvSpPr>
              <p:nvPr/>
            </p:nvSpPr>
            <p:spPr bwMode="auto">
              <a:xfrm>
                <a:off x="4998" y="2590"/>
                <a:ext cx="542" cy="868"/>
              </a:xfrm>
              <a:custGeom>
                <a:avLst/>
                <a:gdLst>
                  <a:gd name="T0" fmla="*/ 108 w 542"/>
                  <a:gd name="T1" fmla="*/ 827 h 868"/>
                  <a:gd name="T2" fmla="*/ 160 w 542"/>
                  <a:gd name="T3" fmla="*/ 760 h 868"/>
                  <a:gd name="T4" fmla="*/ 160 w 542"/>
                  <a:gd name="T5" fmla="*/ 714 h 868"/>
                  <a:gd name="T6" fmla="*/ 237 w 542"/>
                  <a:gd name="T7" fmla="*/ 693 h 868"/>
                  <a:gd name="T8" fmla="*/ 320 w 542"/>
                  <a:gd name="T9" fmla="*/ 657 h 868"/>
                  <a:gd name="T10" fmla="*/ 382 w 542"/>
                  <a:gd name="T11" fmla="*/ 606 h 868"/>
                  <a:gd name="T12" fmla="*/ 439 w 542"/>
                  <a:gd name="T13" fmla="*/ 534 h 868"/>
                  <a:gd name="T14" fmla="*/ 485 w 542"/>
                  <a:gd name="T15" fmla="*/ 467 h 868"/>
                  <a:gd name="T16" fmla="*/ 516 w 542"/>
                  <a:gd name="T17" fmla="*/ 385 h 868"/>
                  <a:gd name="T18" fmla="*/ 527 w 542"/>
                  <a:gd name="T19" fmla="*/ 308 h 868"/>
                  <a:gd name="T20" fmla="*/ 542 w 542"/>
                  <a:gd name="T21" fmla="*/ 247 h 868"/>
                  <a:gd name="T22" fmla="*/ 542 w 542"/>
                  <a:gd name="T23" fmla="*/ 144 h 868"/>
                  <a:gd name="T24" fmla="*/ 521 w 542"/>
                  <a:gd name="T25" fmla="*/ 77 h 868"/>
                  <a:gd name="T26" fmla="*/ 490 w 542"/>
                  <a:gd name="T27" fmla="*/ 26 h 868"/>
                  <a:gd name="T28" fmla="*/ 444 w 542"/>
                  <a:gd name="T29" fmla="*/ 0 h 868"/>
                  <a:gd name="T30" fmla="*/ 470 w 542"/>
                  <a:gd name="T31" fmla="*/ 46 h 868"/>
                  <a:gd name="T32" fmla="*/ 501 w 542"/>
                  <a:gd name="T33" fmla="*/ 98 h 868"/>
                  <a:gd name="T34" fmla="*/ 516 w 542"/>
                  <a:gd name="T35" fmla="*/ 154 h 868"/>
                  <a:gd name="T36" fmla="*/ 511 w 542"/>
                  <a:gd name="T37" fmla="*/ 216 h 868"/>
                  <a:gd name="T38" fmla="*/ 506 w 542"/>
                  <a:gd name="T39" fmla="*/ 288 h 868"/>
                  <a:gd name="T40" fmla="*/ 490 w 542"/>
                  <a:gd name="T41" fmla="*/ 375 h 868"/>
                  <a:gd name="T42" fmla="*/ 470 w 542"/>
                  <a:gd name="T43" fmla="*/ 442 h 868"/>
                  <a:gd name="T44" fmla="*/ 423 w 542"/>
                  <a:gd name="T45" fmla="*/ 508 h 868"/>
                  <a:gd name="T46" fmla="*/ 377 w 542"/>
                  <a:gd name="T47" fmla="*/ 570 h 868"/>
                  <a:gd name="T48" fmla="*/ 325 w 542"/>
                  <a:gd name="T49" fmla="*/ 616 h 868"/>
                  <a:gd name="T50" fmla="*/ 253 w 542"/>
                  <a:gd name="T51" fmla="*/ 657 h 868"/>
                  <a:gd name="T52" fmla="*/ 191 w 542"/>
                  <a:gd name="T53" fmla="*/ 683 h 868"/>
                  <a:gd name="T54" fmla="*/ 124 w 542"/>
                  <a:gd name="T55" fmla="*/ 688 h 868"/>
                  <a:gd name="T56" fmla="*/ 77 w 542"/>
                  <a:gd name="T57" fmla="*/ 673 h 868"/>
                  <a:gd name="T58" fmla="*/ 46 w 542"/>
                  <a:gd name="T59" fmla="*/ 709 h 868"/>
                  <a:gd name="T60" fmla="*/ 0 w 542"/>
                  <a:gd name="T61" fmla="*/ 776 h 868"/>
                  <a:gd name="T62" fmla="*/ 36 w 542"/>
                  <a:gd name="T63" fmla="*/ 812 h 868"/>
                  <a:gd name="T64" fmla="*/ 98 w 542"/>
                  <a:gd name="T65" fmla="*/ 734 h 868"/>
                  <a:gd name="T66" fmla="*/ 134 w 542"/>
                  <a:gd name="T67" fmla="*/ 740 h 868"/>
                  <a:gd name="T68" fmla="*/ 57 w 542"/>
                  <a:gd name="T69" fmla="*/ 832 h 868"/>
                  <a:gd name="T70" fmla="*/ 77 w 542"/>
                  <a:gd name="T71" fmla="*/ 868 h 868"/>
                  <a:gd name="T72" fmla="*/ 108 w 542"/>
                  <a:gd name="T73" fmla="*/ 827 h 868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542"/>
                  <a:gd name="T112" fmla="*/ 0 h 868"/>
                  <a:gd name="T113" fmla="*/ 542 w 542"/>
                  <a:gd name="T114" fmla="*/ 868 h 868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542" h="868">
                    <a:moveTo>
                      <a:pt x="108" y="827"/>
                    </a:moveTo>
                    <a:lnTo>
                      <a:pt x="160" y="760"/>
                    </a:lnTo>
                    <a:lnTo>
                      <a:pt x="160" y="714"/>
                    </a:lnTo>
                    <a:lnTo>
                      <a:pt x="237" y="693"/>
                    </a:lnTo>
                    <a:lnTo>
                      <a:pt x="320" y="657"/>
                    </a:lnTo>
                    <a:lnTo>
                      <a:pt x="382" y="606"/>
                    </a:lnTo>
                    <a:lnTo>
                      <a:pt x="439" y="534"/>
                    </a:lnTo>
                    <a:lnTo>
                      <a:pt x="485" y="467"/>
                    </a:lnTo>
                    <a:lnTo>
                      <a:pt x="516" y="385"/>
                    </a:lnTo>
                    <a:lnTo>
                      <a:pt x="527" y="308"/>
                    </a:lnTo>
                    <a:lnTo>
                      <a:pt x="542" y="247"/>
                    </a:lnTo>
                    <a:lnTo>
                      <a:pt x="542" y="144"/>
                    </a:lnTo>
                    <a:lnTo>
                      <a:pt x="521" y="77"/>
                    </a:lnTo>
                    <a:lnTo>
                      <a:pt x="490" y="26"/>
                    </a:lnTo>
                    <a:lnTo>
                      <a:pt x="444" y="0"/>
                    </a:lnTo>
                    <a:lnTo>
                      <a:pt x="470" y="46"/>
                    </a:lnTo>
                    <a:lnTo>
                      <a:pt x="501" y="98"/>
                    </a:lnTo>
                    <a:lnTo>
                      <a:pt x="516" y="154"/>
                    </a:lnTo>
                    <a:lnTo>
                      <a:pt x="511" y="216"/>
                    </a:lnTo>
                    <a:lnTo>
                      <a:pt x="506" y="288"/>
                    </a:lnTo>
                    <a:lnTo>
                      <a:pt x="490" y="375"/>
                    </a:lnTo>
                    <a:lnTo>
                      <a:pt x="470" y="442"/>
                    </a:lnTo>
                    <a:lnTo>
                      <a:pt x="423" y="508"/>
                    </a:lnTo>
                    <a:lnTo>
                      <a:pt x="377" y="570"/>
                    </a:lnTo>
                    <a:lnTo>
                      <a:pt x="325" y="616"/>
                    </a:lnTo>
                    <a:lnTo>
                      <a:pt x="253" y="657"/>
                    </a:lnTo>
                    <a:lnTo>
                      <a:pt x="191" y="683"/>
                    </a:lnTo>
                    <a:lnTo>
                      <a:pt x="124" y="688"/>
                    </a:lnTo>
                    <a:lnTo>
                      <a:pt x="77" y="673"/>
                    </a:lnTo>
                    <a:lnTo>
                      <a:pt x="46" y="709"/>
                    </a:lnTo>
                    <a:lnTo>
                      <a:pt x="0" y="776"/>
                    </a:lnTo>
                    <a:lnTo>
                      <a:pt x="36" y="812"/>
                    </a:lnTo>
                    <a:lnTo>
                      <a:pt x="98" y="734"/>
                    </a:lnTo>
                    <a:lnTo>
                      <a:pt x="134" y="740"/>
                    </a:lnTo>
                    <a:lnTo>
                      <a:pt x="57" y="832"/>
                    </a:lnTo>
                    <a:lnTo>
                      <a:pt x="77" y="868"/>
                    </a:lnTo>
                    <a:lnTo>
                      <a:pt x="108" y="8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" name="Freeform 13"/>
              <p:cNvSpPr>
                <a:spLocks/>
              </p:cNvSpPr>
              <p:nvPr/>
            </p:nvSpPr>
            <p:spPr bwMode="auto">
              <a:xfrm>
                <a:off x="4992" y="2579"/>
                <a:ext cx="522" cy="726"/>
              </a:xfrm>
              <a:custGeom>
                <a:avLst/>
                <a:gdLst>
                  <a:gd name="T0" fmla="*/ 72 w 522"/>
                  <a:gd name="T1" fmla="*/ 711 h 726"/>
                  <a:gd name="T2" fmla="*/ 36 w 522"/>
                  <a:gd name="T3" fmla="*/ 659 h 726"/>
                  <a:gd name="T4" fmla="*/ 10 w 522"/>
                  <a:gd name="T5" fmla="*/ 608 h 726"/>
                  <a:gd name="T6" fmla="*/ 0 w 522"/>
                  <a:gd name="T7" fmla="*/ 541 h 726"/>
                  <a:gd name="T8" fmla="*/ 5 w 522"/>
                  <a:gd name="T9" fmla="*/ 458 h 726"/>
                  <a:gd name="T10" fmla="*/ 21 w 522"/>
                  <a:gd name="T11" fmla="*/ 366 h 726"/>
                  <a:gd name="T12" fmla="*/ 52 w 522"/>
                  <a:gd name="T13" fmla="*/ 268 h 726"/>
                  <a:gd name="T14" fmla="*/ 98 w 522"/>
                  <a:gd name="T15" fmla="*/ 180 h 726"/>
                  <a:gd name="T16" fmla="*/ 171 w 522"/>
                  <a:gd name="T17" fmla="*/ 93 h 726"/>
                  <a:gd name="T18" fmla="*/ 269 w 522"/>
                  <a:gd name="T19" fmla="*/ 31 h 726"/>
                  <a:gd name="T20" fmla="*/ 357 w 522"/>
                  <a:gd name="T21" fmla="*/ 0 h 726"/>
                  <a:gd name="T22" fmla="*/ 419 w 522"/>
                  <a:gd name="T23" fmla="*/ 5 h 726"/>
                  <a:gd name="T24" fmla="*/ 470 w 522"/>
                  <a:gd name="T25" fmla="*/ 26 h 726"/>
                  <a:gd name="T26" fmla="*/ 522 w 522"/>
                  <a:gd name="T27" fmla="*/ 62 h 726"/>
                  <a:gd name="T28" fmla="*/ 512 w 522"/>
                  <a:gd name="T29" fmla="*/ 93 h 726"/>
                  <a:gd name="T30" fmla="*/ 450 w 522"/>
                  <a:gd name="T31" fmla="*/ 46 h 726"/>
                  <a:gd name="T32" fmla="*/ 413 w 522"/>
                  <a:gd name="T33" fmla="*/ 31 h 726"/>
                  <a:gd name="T34" fmla="*/ 362 w 522"/>
                  <a:gd name="T35" fmla="*/ 31 h 726"/>
                  <a:gd name="T36" fmla="*/ 315 w 522"/>
                  <a:gd name="T37" fmla="*/ 46 h 726"/>
                  <a:gd name="T38" fmla="*/ 258 w 522"/>
                  <a:gd name="T39" fmla="*/ 67 h 726"/>
                  <a:gd name="T40" fmla="*/ 217 w 522"/>
                  <a:gd name="T41" fmla="*/ 98 h 726"/>
                  <a:gd name="T42" fmla="*/ 171 w 522"/>
                  <a:gd name="T43" fmla="*/ 129 h 726"/>
                  <a:gd name="T44" fmla="*/ 140 w 522"/>
                  <a:gd name="T45" fmla="*/ 175 h 726"/>
                  <a:gd name="T46" fmla="*/ 109 w 522"/>
                  <a:gd name="T47" fmla="*/ 227 h 726"/>
                  <a:gd name="T48" fmla="*/ 78 w 522"/>
                  <a:gd name="T49" fmla="*/ 288 h 726"/>
                  <a:gd name="T50" fmla="*/ 52 w 522"/>
                  <a:gd name="T51" fmla="*/ 355 h 726"/>
                  <a:gd name="T52" fmla="*/ 36 w 522"/>
                  <a:gd name="T53" fmla="*/ 438 h 726"/>
                  <a:gd name="T54" fmla="*/ 36 w 522"/>
                  <a:gd name="T55" fmla="*/ 530 h 726"/>
                  <a:gd name="T56" fmla="*/ 41 w 522"/>
                  <a:gd name="T57" fmla="*/ 608 h 726"/>
                  <a:gd name="T58" fmla="*/ 78 w 522"/>
                  <a:gd name="T59" fmla="*/ 675 h 726"/>
                  <a:gd name="T60" fmla="*/ 150 w 522"/>
                  <a:gd name="T61" fmla="*/ 726 h 726"/>
                  <a:gd name="T62" fmla="*/ 72 w 522"/>
                  <a:gd name="T63" fmla="*/ 711 h 72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522"/>
                  <a:gd name="T97" fmla="*/ 0 h 726"/>
                  <a:gd name="T98" fmla="*/ 522 w 522"/>
                  <a:gd name="T99" fmla="*/ 726 h 72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522" h="726">
                    <a:moveTo>
                      <a:pt x="72" y="711"/>
                    </a:moveTo>
                    <a:lnTo>
                      <a:pt x="36" y="659"/>
                    </a:lnTo>
                    <a:lnTo>
                      <a:pt x="10" y="608"/>
                    </a:lnTo>
                    <a:lnTo>
                      <a:pt x="0" y="541"/>
                    </a:lnTo>
                    <a:lnTo>
                      <a:pt x="5" y="458"/>
                    </a:lnTo>
                    <a:lnTo>
                      <a:pt x="21" y="366"/>
                    </a:lnTo>
                    <a:lnTo>
                      <a:pt x="52" y="268"/>
                    </a:lnTo>
                    <a:lnTo>
                      <a:pt x="98" y="180"/>
                    </a:lnTo>
                    <a:lnTo>
                      <a:pt x="171" y="93"/>
                    </a:lnTo>
                    <a:lnTo>
                      <a:pt x="269" y="31"/>
                    </a:lnTo>
                    <a:lnTo>
                      <a:pt x="357" y="0"/>
                    </a:lnTo>
                    <a:lnTo>
                      <a:pt x="419" y="5"/>
                    </a:lnTo>
                    <a:lnTo>
                      <a:pt x="470" y="26"/>
                    </a:lnTo>
                    <a:lnTo>
                      <a:pt x="522" y="62"/>
                    </a:lnTo>
                    <a:lnTo>
                      <a:pt x="512" y="93"/>
                    </a:lnTo>
                    <a:lnTo>
                      <a:pt x="450" y="46"/>
                    </a:lnTo>
                    <a:lnTo>
                      <a:pt x="413" y="31"/>
                    </a:lnTo>
                    <a:lnTo>
                      <a:pt x="362" y="31"/>
                    </a:lnTo>
                    <a:lnTo>
                      <a:pt x="315" y="46"/>
                    </a:lnTo>
                    <a:lnTo>
                      <a:pt x="258" y="67"/>
                    </a:lnTo>
                    <a:lnTo>
                      <a:pt x="217" y="98"/>
                    </a:lnTo>
                    <a:lnTo>
                      <a:pt x="171" y="129"/>
                    </a:lnTo>
                    <a:lnTo>
                      <a:pt x="140" y="175"/>
                    </a:lnTo>
                    <a:lnTo>
                      <a:pt x="109" y="227"/>
                    </a:lnTo>
                    <a:lnTo>
                      <a:pt x="78" y="288"/>
                    </a:lnTo>
                    <a:lnTo>
                      <a:pt x="52" y="355"/>
                    </a:lnTo>
                    <a:lnTo>
                      <a:pt x="36" y="438"/>
                    </a:lnTo>
                    <a:lnTo>
                      <a:pt x="36" y="530"/>
                    </a:lnTo>
                    <a:lnTo>
                      <a:pt x="41" y="608"/>
                    </a:lnTo>
                    <a:lnTo>
                      <a:pt x="78" y="675"/>
                    </a:lnTo>
                    <a:lnTo>
                      <a:pt x="150" y="726"/>
                    </a:lnTo>
                    <a:lnTo>
                      <a:pt x="72" y="7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" name="Freeform 14"/>
              <p:cNvSpPr>
                <a:spLocks/>
              </p:cNvSpPr>
              <p:nvPr/>
            </p:nvSpPr>
            <p:spPr bwMode="auto">
              <a:xfrm>
                <a:off x="5329" y="2768"/>
                <a:ext cx="59" cy="191"/>
              </a:xfrm>
              <a:custGeom>
                <a:avLst/>
                <a:gdLst>
                  <a:gd name="T0" fmla="*/ 0 w 59"/>
                  <a:gd name="T1" fmla="*/ 0 h 191"/>
                  <a:gd name="T2" fmla="*/ 30 w 59"/>
                  <a:gd name="T3" fmla="*/ 37 h 191"/>
                  <a:gd name="T4" fmla="*/ 47 w 59"/>
                  <a:gd name="T5" fmla="*/ 80 h 191"/>
                  <a:gd name="T6" fmla="*/ 59 w 59"/>
                  <a:gd name="T7" fmla="*/ 143 h 191"/>
                  <a:gd name="T8" fmla="*/ 53 w 59"/>
                  <a:gd name="T9" fmla="*/ 191 h 191"/>
                  <a:gd name="T10" fmla="*/ 35 w 59"/>
                  <a:gd name="T11" fmla="*/ 170 h 191"/>
                  <a:gd name="T12" fmla="*/ 30 w 59"/>
                  <a:gd name="T13" fmla="*/ 117 h 191"/>
                  <a:gd name="T14" fmla="*/ 12 w 59"/>
                  <a:gd name="T15" fmla="*/ 58 h 191"/>
                  <a:gd name="T16" fmla="*/ 0 w 59"/>
                  <a:gd name="T17" fmla="*/ 0 h 19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9"/>
                  <a:gd name="T28" fmla="*/ 0 h 191"/>
                  <a:gd name="T29" fmla="*/ 59 w 59"/>
                  <a:gd name="T30" fmla="*/ 191 h 19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9" h="191">
                    <a:moveTo>
                      <a:pt x="0" y="0"/>
                    </a:moveTo>
                    <a:lnTo>
                      <a:pt x="30" y="37"/>
                    </a:lnTo>
                    <a:lnTo>
                      <a:pt x="47" y="80"/>
                    </a:lnTo>
                    <a:lnTo>
                      <a:pt x="59" y="143"/>
                    </a:lnTo>
                    <a:lnTo>
                      <a:pt x="53" y="191"/>
                    </a:lnTo>
                    <a:lnTo>
                      <a:pt x="35" y="170"/>
                    </a:lnTo>
                    <a:lnTo>
                      <a:pt x="30" y="117"/>
                    </a:lnTo>
                    <a:lnTo>
                      <a:pt x="12" y="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" name="Freeform 15"/>
              <p:cNvSpPr>
                <a:spLocks/>
              </p:cNvSpPr>
              <p:nvPr/>
            </p:nvSpPr>
            <p:spPr bwMode="auto">
              <a:xfrm>
                <a:off x="4539" y="3353"/>
                <a:ext cx="558" cy="598"/>
              </a:xfrm>
              <a:custGeom>
                <a:avLst/>
                <a:gdLst>
                  <a:gd name="T0" fmla="*/ 496 w 558"/>
                  <a:gd name="T1" fmla="*/ 0 h 598"/>
                  <a:gd name="T2" fmla="*/ 413 w 558"/>
                  <a:gd name="T3" fmla="*/ 15 h 598"/>
                  <a:gd name="T4" fmla="*/ 341 w 558"/>
                  <a:gd name="T5" fmla="*/ 36 h 598"/>
                  <a:gd name="T6" fmla="*/ 258 w 558"/>
                  <a:gd name="T7" fmla="*/ 93 h 598"/>
                  <a:gd name="T8" fmla="*/ 181 w 558"/>
                  <a:gd name="T9" fmla="*/ 165 h 598"/>
                  <a:gd name="T10" fmla="*/ 109 w 558"/>
                  <a:gd name="T11" fmla="*/ 253 h 598"/>
                  <a:gd name="T12" fmla="*/ 31 w 558"/>
                  <a:gd name="T13" fmla="*/ 371 h 598"/>
                  <a:gd name="T14" fmla="*/ 0 w 558"/>
                  <a:gd name="T15" fmla="*/ 454 h 598"/>
                  <a:gd name="T16" fmla="*/ 0 w 558"/>
                  <a:gd name="T17" fmla="*/ 485 h 598"/>
                  <a:gd name="T18" fmla="*/ 31 w 558"/>
                  <a:gd name="T19" fmla="*/ 521 h 598"/>
                  <a:gd name="T20" fmla="*/ 72 w 558"/>
                  <a:gd name="T21" fmla="*/ 567 h 598"/>
                  <a:gd name="T22" fmla="*/ 140 w 558"/>
                  <a:gd name="T23" fmla="*/ 598 h 598"/>
                  <a:gd name="T24" fmla="*/ 186 w 558"/>
                  <a:gd name="T25" fmla="*/ 577 h 598"/>
                  <a:gd name="T26" fmla="*/ 264 w 558"/>
                  <a:gd name="T27" fmla="*/ 479 h 598"/>
                  <a:gd name="T28" fmla="*/ 341 w 558"/>
                  <a:gd name="T29" fmla="*/ 381 h 598"/>
                  <a:gd name="T30" fmla="*/ 413 w 558"/>
                  <a:gd name="T31" fmla="*/ 263 h 598"/>
                  <a:gd name="T32" fmla="*/ 486 w 558"/>
                  <a:gd name="T33" fmla="*/ 165 h 598"/>
                  <a:gd name="T34" fmla="*/ 558 w 558"/>
                  <a:gd name="T35" fmla="*/ 77 h 598"/>
                  <a:gd name="T36" fmla="*/ 543 w 558"/>
                  <a:gd name="T37" fmla="*/ 26 h 598"/>
                  <a:gd name="T38" fmla="*/ 496 w 558"/>
                  <a:gd name="T39" fmla="*/ 31 h 598"/>
                  <a:gd name="T40" fmla="*/ 486 w 558"/>
                  <a:gd name="T41" fmla="*/ 72 h 598"/>
                  <a:gd name="T42" fmla="*/ 465 w 558"/>
                  <a:gd name="T43" fmla="*/ 134 h 598"/>
                  <a:gd name="T44" fmla="*/ 403 w 558"/>
                  <a:gd name="T45" fmla="*/ 217 h 598"/>
                  <a:gd name="T46" fmla="*/ 357 w 558"/>
                  <a:gd name="T47" fmla="*/ 294 h 598"/>
                  <a:gd name="T48" fmla="*/ 300 w 558"/>
                  <a:gd name="T49" fmla="*/ 371 h 598"/>
                  <a:gd name="T50" fmla="*/ 264 w 558"/>
                  <a:gd name="T51" fmla="*/ 438 h 598"/>
                  <a:gd name="T52" fmla="*/ 196 w 558"/>
                  <a:gd name="T53" fmla="*/ 510 h 598"/>
                  <a:gd name="T54" fmla="*/ 155 w 558"/>
                  <a:gd name="T55" fmla="*/ 557 h 598"/>
                  <a:gd name="T56" fmla="*/ 124 w 558"/>
                  <a:gd name="T57" fmla="*/ 567 h 598"/>
                  <a:gd name="T58" fmla="*/ 67 w 558"/>
                  <a:gd name="T59" fmla="*/ 541 h 598"/>
                  <a:gd name="T60" fmla="*/ 41 w 558"/>
                  <a:gd name="T61" fmla="*/ 495 h 598"/>
                  <a:gd name="T62" fmla="*/ 36 w 558"/>
                  <a:gd name="T63" fmla="*/ 454 h 598"/>
                  <a:gd name="T64" fmla="*/ 62 w 558"/>
                  <a:gd name="T65" fmla="*/ 387 h 598"/>
                  <a:gd name="T66" fmla="*/ 103 w 558"/>
                  <a:gd name="T67" fmla="*/ 309 h 598"/>
                  <a:gd name="T68" fmla="*/ 160 w 558"/>
                  <a:gd name="T69" fmla="*/ 222 h 598"/>
                  <a:gd name="T70" fmla="*/ 238 w 558"/>
                  <a:gd name="T71" fmla="*/ 150 h 598"/>
                  <a:gd name="T72" fmla="*/ 305 w 558"/>
                  <a:gd name="T73" fmla="*/ 93 h 598"/>
                  <a:gd name="T74" fmla="*/ 382 w 558"/>
                  <a:gd name="T75" fmla="*/ 52 h 598"/>
                  <a:gd name="T76" fmla="*/ 444 w 558"/>
                  <a:gd name="T77" fmla="*/ 41 h 598"/>
                  <a:gd name="T78" fmla="*/ 491 w 558"/>
                  <a:gd name="T79" fmla="*/ 31 h 598"/>
                  <a:gd name="T80" fmla="*/ 496 w 558"/>
                  <a:gd name="T81" fmla="*/ 0 h 59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558"/>
                  <a:gd name="T124" fmla="*/ 0 h 598"/>
                  <a:gd name="T125" fmla="*/ 558 w 558"/>
                  <a:gd name="T126" fmla="*/ 598 h 59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558" h="598">
                    <a:moveTo>
                      <a:pt x="496" y="0"/>
                    </a:moveTo>
                    <a:lnTo>
                      <a:pt x="413" y="15"/>
                    </a:lnTo>
                    <a:lnTo>
                      <a:pt x="341" y="36"/>
                    </a:lnTo>
                    <a:lnTo>
                      <a:pt x="258" y="93"/>
                    </a:lnTo>
                    <a:lnTo>
                      <a:pt x="181" y="165"/>
                    </a:lnTo>
                    <a:lnTo>
                      <a:pt x="109" y="253"/>
                    </a:lnTo>
                    <a:lnTo>
                      <a:pt x="31" y="371"/>
                    </a:lnTo>
                    <a:lnTo>
                      <a:pt x="0" y="454"/>
                    </a:lnTo>
                    <a:lnTo>
                      <a:pt x="0" y="485"/>
                    </a:lnTo>
                    <a:lnTo>
                      <a:pt x="31" y="521"/>
                    </a:lnTo>
                    <a:lnTo>
                      <a:pt x="72" y="567"/>
                    </a:lnTo>
                    <a:lnTo>
                      <a:pt x="140" y="598"/>
                    </a:lnTo>
                    <a:lnTo>
                      <a:pt x="186" y="577"/>
                    </a:lnTo>
                    <a:lnTo>
                      <a:pt x="264" y="479"/>
                    </a:lnTo>
                    <a:lnTo>
                      <a:pt x="341" y="381"/>
                    </a:lnTo>
                    <a:lnTo>
                      <a:pt x="413" y="263"/>
                    </a:lnTo>
                    <a:lnTo>
                      <a:pt x="486" y="165"/>
                    </a:lnTo>
                    <a:lnTo>
                      <a:pt x="558" y="77"/>
                    </a:lnTo>
                    <a:lnTo>
                      <a:pt x="543" y="26"/>
                    </a:lnTo>
                    <a:lnTo>
                      <a:pt x="496" y="31"/>
                    </a:lnTo>
                    <a:lnTo>
                      <a:pt x="486" y="72"/>
                    </a:lnTo>
                    <a:lnTo>
                      <a:pt x="465" y="134"/>
                    </a:lnTo>
                    <a:lnTo>
                      <a:pt x="403" y="217"/>
                    </a:lnTo>
                    <a:lnTo>
                      <a:pt x="357" y="294"/>
                    </a:lnTo>
                    <a:lnTo>
                      <a:pt x="300" y="371"/>
                    </a:lnTo>
                    <a:lnTo>
                      <a:pt x="264" y="438"/>
                    </a:lnTo>
                    <a:lnTo>
                      <a:pt x="196" y="510"/>
                    </a:lnTo>
                    <a:lnTo>
                      <a:pt x="155" y="557"/>
                    </a:lnTo>
                    <a:lnTo>
                      <a:pt x="124" y="567"/>
                    </a:lnTo>
                    <a:lnTo>
                      <a:pt x="67" y="541"/>
                    </a:lnTo>
                    <a:lnTo>
                      <a:pt x="41" y="495"/>
                    </a:lnTo>
                    <a:lnTo>
                      <a:pt x="36" y="454"/>
                    </a:lnTo>
                    <a:lnTo>
                      <a:pt x="62" y="387"/>
                    </a:lnTo>
                    <a:lnTo>
                      <a:pt x="103" y="309"/>
                    </a:lnTo>
                    <a:lnTo>
                      <a:pt x="160" y="222"/>
                    </a:lnTo>
                    <a:lnTo>
                      <a:pt x="238" y="150"/>
                    </a:lnTo>
                    <a:lnTo>
                      <a:pt x="305" y="93"/>
                    </a:lnTo>
                    <a:lnTo>
                      <a:pt x="382" y="52"/>
                    </a:lnTo>
                    <a:lnTo>
                      <a:pt x="444" y="41"/>
                    </a:lnTo>
                    <a:lnTo>
                      <a:pt x="491" y="31"/>
                    </a:lnTo>
                    <a:lnTo>
                      <a:pt x="49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6" name="Group 23"/>
            <p:cNvGrpSpPr>
              <a:grpSpLocks/>
            </p:cNvGrpSpPr>
            <p:nvPr/>
          </p:nvGrpSpPr>
          <p:grpSpPr bwMode="auto">
            <a:xfrm>
              <a:off x="4127" y="2544"/>
              <a:ext cx="950" cy="1616"/>
              <a:chOff x="4127" y="2544"/>
              <a:chExt cx="950" cy="1616"/>
            </a:xfrm>
          </p:grpSpPr>
          <p:sp>
            <p:nvSpPr>
              <p:cNvPr id="37" name="Freeform 17"/>
              <p:cNvSpPr>
                <a:spLocks/>
              </p:cNvSpPr>
              <p:nvPr/>
            </p:nvSpPr>
            <p:spPr bwMode="auto">
              <a:xfrm>
                <a:off x="4621" y="2544"/>
                <a:ext cx="369" cy="313"/>
              </a:xfrm>
              <a:custGeom>
                <a:avLst/>
                <a:gdLst>
                  <a:gd name="T0" fmla="*/ 255 w 369"/>
                  <a:gd name="T1" fmla="*/ 183 h 313"/>
                  <a:gd name="T2" fmla="*/ 286 w 369"/>
                  <a:gd name="T3" fmla="*/ 130 h 313"/>
                  <a:gd name="T4" fmla="*/ 301 w 369"/>
                  <a:gd name="T5" fmla="*/ 78 h 313"/>
                  <a:gd name="T6" fmla="*/ 291 w 369"/>
                  <a:gd name="T7" fmla="*/ 42 h 313"/>
                  <a:gd name="T8" fmla="*/ 275 w 369"/>
                  <a:gd name="T9" fmla="*/ 16 h 313"/>
                  <a:gd name="T10" fmla="*/ 234 w 369"/>
                  <a:gd name="T11" fmla="*/ 0 h 313"/>
                  <a:gd name="T12" fmla="*/ 187 w 369"/>
                  <a:gd name="T13" fmla="*/ 0 h 313"/>
                  <a:gd name="T14" fmla="*/ 120 w 369"/>
                  <a:gd name="T15" fmla="*/ 21 h 313"/>
                  <a:gd name="T16" fmla="*/ 52 w 369"/>
                  <a:gd name="T17" fmla="*/ 83 h 313"/>
                  <a:gd name="T18" fmla="*/ 10 w 369"/>
                  <a:gd name="T19" fmla="*/ 151 h 313"/>
                  <a:gd name="T20" fmla="*/ 0 w 369"/>
                  <a:gd name="T21" fmla="*/ 224 h 313"/>
                  <a:gd name="T22" fmla="*/ 16 w 369"/>
                  <a:gd name="T23" fmla="*/ 266 h 313"/>
                  <a:gd name="T24" fmla="*/ 52 w 369"/>
                  <a:gd name="T25" fmla="*/ 297 h 313"/>
                  <a:gd name="T26" fmla="*/ 99 w 369"/>
                  <a:gd name="T27" fmla="*/ 313 h 313"/>
                  <a:gd name="T28" fmla="*/ 151 w 369"/>
                  <a:gd name="T29" fmla="*/ 303 h 313"/>
                  <a:gd name="T30" fmla="*/ 208 w 369"/>
                  <a:gd name="T31" fmla="*/ 266 h 313"/>
                  <a:gd name="T32" fmla="*/ 239 w 369"/>
                  <a:gd name="T33" fmla="*/ 230 h 313"/>
                  <a:gd name="T34" fmla="*/ 301 w 369"/>
                  <a:gd name="T35" fmla="*/ 261 h 313"/>
                  <a:gd name="T36" fmla="*/ 343 w 369"/>
                  <a:gd name="T37" fmla="*/ 287 h 313"/>
                  <a:gd name="T38" fmla="*/ 359 w 369"/>
                  <a:gd name="T39" fmla="*/ 287 h 313"/>
                  <a:gd name="T40" fmla="*/ 369 w 369"/>
                  <a:gd name="T41" fmla="*/ 256 h 313"/>
                  <a:gd name="T42" fmla="*/ 353 w 369"/>
                  <a:gd name="T43" fmla="*/ 235 h 313"/>
                  <a:gd name="T44" fmla="*/ 312 w 369"/>
                  <a:gd name="T45" fmla="*/ 240 h 313"/>
                  <a:gd name="T46" fmla="*/ 281 w 369"/>
                  <a:gd name="T47" fmla="*/ 224 h 313"/>
                  <a:gd name="T48" fmla="*/ 255 w 369"/>
                  <a:gd name="T49" fmla="*/ 183 h 3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369"/>
                  <a:gd name="T76" fmla="*/ 0 h 313"/>
                  <a:gd name="T77" fmla="*/ 369 w 369"/>
                  <a:gd name="T78" fmla="*/ 313 h 31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369" h="313">
                    <a:moveTo>
                      <a:pt x="255" y="183"/>
                    </a:moveTo>
                    <a:lnTo>
                      <a:pt x="286" y="130"/>
                    </a:lnTo>
                    <a:lnTo>
                      <a:pt x="301" y="78"/>
                    </a:lnTo>
                    <a:lnTo>
                      <a:pt x="291" y="42"/>
                    </a:lnTo>
                    <a:lnTo>
                      <a:pt x="275" y="16"/>
                    </a:lnTo>
                    <a:lnTo>
                      <a:pt x="234" y="0"/>
                    </a:lnTo>
                    <a:lnTo>
                      <a:pt x="187" y="0"/>
                    </a:lnTo>
                    <a:lnTo>
                      <a:pt x="120" y="21"/>
                    </a:lnTo>
                    <a:lnTo>
                      <a:pt x="52" y="83"/>
                    </a:lnTo>
                    <a:lnTo>
                      <a:pt x="10" y="151"/>
                    </a:lnTo>
                    <a:lnTo>
                      <a:pt x="0" y="224"/>
                    </a:lnTo>
                    <a:lnTo>
                      <a:pt x="16" y="266"/>
                    </a:lnTo>
                    <a:lnTo>
                      <a:pt x="52" y="297"/>
                    </a:lnTo>
                    <a:lnTo>
                      <a:pt x="99" y="313"/>
                    </a:lnTo>
                    <a:lnTo>
                      <a:pt x="151" y="303"/>
                    </a:lnTo>
                    <a:lnTo>
                      <a:pt x="208" y="266"/>
                    </a:lnTo>
                    <a:lnTo>
                      <a:pt x="239" y="230"/>
                    </a:lnTo>
                    <a:lnTo>
                      <a:pt x="301" y="261"/>
                    </a:lnTo>
                    <a:lnTo>
                      <a:pt x="343" y="287"/>
                    </a:lnTo>
                    <a:lnTo>
                      <a:pt x="359" y="287"/>
                    </a:lnTo>
                    <a:lnTo>
                      <a:pt x="369" y="256"/>
                    </a:lnTo>
                    <a:lnTo>
                      <a:pt x="353" y="235"/>
                    </a:lnTo>
                    <a:lnTo>
                      <a:pt x="312" y="240"/>
                    </a:lnTo>
                    <a:lnTo>
                      <a:pt x="281" y="224"/>
                    </a:lnTo>
                    <a:lnTo>
                      <a:pt x="255" y="18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" name="Freeform 18"/>
              <p:cNvSpPr>
                <a:spLocks/>
              </p:cNvSpPr>
              <p:nvPr/>
            </p:nvSpPr>
            <p:spPr bwMode="auto">
              <a:xfrm>
                <a:off x="4320" y="2865"/>
                <a:ext cx="360" cy="517"/>
              </a:xfrm>
              <a:custGeom>
                <a:avLst/>
                <a:gdLst>
                  <a:gd name="T0" fmla="*/ 130 w 360"/>
                  <a:gd name="T1" fmla="*/ 78 h 517"/>
                  <a:gd name="T2" fmla="*/ 209 w 360"/>
                  <a:gd name="T3" fmla="*/ 21 h 517"/>
                  <a:gd name="T4" fmla="*/ 266 w 360"/>
                  <a:gd name="T5" fmla="*/ 0 h 517"/>
                  <a:gd name="T6" fmla="*/ 303 w 360"/>
                  <a:gd name="T7" fmla="*/ 0 h 517"/>
                  <a:gd name="T8" fmla="*/ 334 w 360"/>
                  <a:gd name="T9" fmla="*/ 16 h 517"/>
                  <a:gd name="T10" fmla="*/ 360 w 360"/>
                  <a:gd name="T11" fmla="*/ 57 h 517"/>
                  <a:gd name="T12" fmla="*/ 360 w 360"/>
                  <a:gd name="T13" fmla="*/ 93 h 517"/>
                  <a:gd name="T14" fmla="*/ 329 w 360"/>
                  <a:gd name="T15" fmla="*/ 160 h 517"/>
                  <a:gd name="T16" fmla="*/ 271 w 360"/>
                  <a:gd name="T17" fmla="*/ 202 h 517"/>
                  <a:gd name="T18" fmla="*/ 235 w 360"/>
                  <a:gd name="T19" fmla="*/ 248 h 517"/>
                  <a:gd name="T20" fmla="*/ 209 w 360"/>
                  <a:gd name="T21" fmla="*/ 305 h 517"/>
                  <a:gd name="T22" fmla="*/ 198 w 360"/>
                  <a:gd name="T23" fmla="*/ 377 h 517"/>
                  <a:gd name="T24" fmla="*/ 214 w 360"/>
                  <a:gd name="T25" fmla="*/ 434 h 517"/>
                  <a:gd name="T26" fmla="*/ 209 w 360"/>
                  <a:gd name="T27" fmla="*/ 476 h 517"/>
                  <a:gd name="T28" fmla="*/ 183 w 360"/>
                  <a:gd name="T29" fmla="*/ 501 h 517"/>
                  <a:gd name="T30" fmla="*/ 136 w 360"/>
                  <a:gd name="T31" fmla="*/ 517 h 517"/>
                  <a:gd name="T32" fmla="*/ 73 w 360"/>
                  <a:gd name="T33" fmla="*/ 491 h 517"/>
                  <a:gd name="T34" fmla="*/ 26 w 360"/>
                  <a:gd name="T35" fmla="*/ 445 h 517"/>
                  <a:gd name="T36" fmla="*/ 0 w 360"/>
                  <a:gd name="T37" fmla="*/ 357 h 517"/>
                  <a:gd name="T38" fmla="*/ 0 w 360"/>
                  <a:gd name="T39" fmla="*/ 284 h 517"/>
                  <a:gd name="T40" fmla="*/ 21 w 360"/>
                  <a:gd name="T41" fmla="*/ 207 h 517"/>
                  <a:gd name="T42" fmla="*/ 57 w 360"/>
                  <a:gd name="T43" fmla="*/ 150 h 517"/>
                  <a:gd name="T44" fmla="*/ 89 w 360"/>
                  <a:gd name="T45" fmla="*/ 109 h 517"/>
                  <a:gd name="T46" fmla="*/ 130 w 360"/>
                  <a:gd name="T47" fmla="*/ 78 h 517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360"/>
                  <a:gd name="T73" fmla="*/ 0 h 517"/>
                  <a:gd name="T74" fmla="*/ 360 w 360"/>
                  <a:gd name="T75" fmla="*/ 517 h 517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360" h="517">
                    <a:moveTo>
                      <a:pt x="130" y="78"/>
                    </a:moveTo>
                    <a:lnTo>
                      <a:pt x="209" y="21"/>
                    </a:lnTo>
                    <a:lnTo>
                      <a:pt x="266" y="0"/>
                    </a:lnTo>
                    <a:lnTo>
                      <a:pt x="303" y="0"/>
                    </a:lnTo>
                    <a:lnTo>
                      <a:pt x="334" y="16"/>
                    </a:lnTo>
                    <a:lnTo>
                      <a:pt x="360" y="57"/>
                    </a:lnTo>
                    <a:lnTo>
                      <a:pt x="360" y="93"/>
                    </a:lnTo>
                    <a:lnTo>
                      <a:pt x="329" y="160"/>
                    </a:lnTo>
                    <a:lnTo>
                      <a:pt x="271" y="202"/>
                    </a:lnTo>
                    <a:lnTo>
                      <a:pt x="235" y="248"/>
                    </a:lnTo>
                    <a:lnTo>
                      <a:pt x="209" y="305"/>
                    </a:lnTo>
                    <a:lnTo>
                      <a:pt x="198" y="377"/>
                    </a:lnTo>
                    <a:lnTo>
                      <a:pt x="214" y="434"/>
                    </a:lnTo>
                    <a:lnTo>
                      <a:pt x="209" y="476"/>
                    </a:lnTo>
                    <a:lnTo>
                      <a:pt x="183" y="501"/>
                    </a:lnTo>
                    <a:lnTo>
                      <a:pt x="136" y="517"/>
                    </a:lnTo>
                    <a:lnTo>
                      <a:pt x="73" y="491"/>
                    </a:lnTo>
                    <a:lnTo>
                      <a:pt x="26" y="445"/>
                    </a:lnTo>
                    <a:lnTo>
                      <a:pt x="0" y="357"/>
                    </a:lnTo>
                    <a:lnTo>
                      <a:pt x="0" y="284"/>
                    </a:lnTo>
                    <a:lnTo>
                      <a:pt x="21" y="207"/>
                    </a:lnTo>
                    <a:lnTo>
                      <a:pt x="57" y="150"/>
                    </a:lnTo>
                    <a:lnTo>
                      <a:pt x="89" y="109"/>
                    </a:lnTo>
                    <a:lnTo>
                      <a:pt x="130" y="7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" name="Freeform 19"/>
              <p:cNvSpPr>
                <a:spLocks/>
              </p:cNvSpPr>
              <p:nvPr/>
            </p:nvSpPr>
            <p:spPr bwMode="auto">
              <a:xfrm>
                <a:off x="4127" y="2849"/>
                <a:ext cx="486" cy="486"/>
              </a:xfrm>
              <a:custGeom>
                <a:avLst/>
                <a:gdLst>
                  <a:gd name="T0" fmla="*/ 398 w 486"/>
                  <a:gd name="T1" fmla="*/ 0 h 486"/>
                  <a:gd name="T2" fmla="*/ 486 w 486"/>
                  <a:gd name="T3" fmla="*/ 16 h 486"/>
                  <a:gd name="T4" fmla="*/ 476 w 486"/>
                  <a:gd name="T5" fmla="*/ 52 h 486"/>
                  <a:gd name="T6" fmla="*/ 424 w 486"/>
                  <a:gd name="T7" fmla="*/ 62 h 486"/>
                  <a:gd name="T8" fmla="*/ 367 w 486"/>
                  <a:gd name="T9" fmla="*/ 52 h 486"/>
                  <a:gd name="T10" fmla="*/ 284 w 486"/>
                  <a:gd name="T11" fmla="*/ 57 h 486"/>
                  <a:gd name="T12" fmla="*/ 186 w 486"/>
                  <a:gd name="T13" fmla="*/ 83 h 486"/>
                  <a:gd name="T14" fmla="*/ 98 w 486"/>
                  <a:gd name="T15" fmla="*/ 109 h 486"/>
                  <a:gd name="T16" fmla="*/ 67 w 486"/>
                  <a:gd name="T17" fmla="*/ 140 h 486"/>
                  <a:gd name="T18" fmla="*/ 72 w 486"/>
                  <a:gd name="T19" fmla="*/ 160 h 486"/>
                  <a:gd name="T20" fmla="*/ 114 w 486"/>
                  <a:gd name="T21" fmla="*/ 233 h 486"/>
                  <a:gd name="T22" fmla="*/ 150 w 486"/>
                  <a:gd name="T23" fmla="*/ 300 h 486"/>
                  <a:gd name="T24" fmla="*/ 191 w 486"/>
                  <a:gd name="T25" fmla="*/ 346 h 486"/>
                  <a:gd name="T26" fmla="*/ 212 w 486"/>
                  <a:gd name="T27" fmla="*/ 362 h 486"/>
                  <a:gd name="T28" fmla="*/ 207 w 486"/>
                  <a:gd name="T29" fmla="*/ 398 h 486"/>
                  <a:gd name="T30" fmla="*/ 160 w 486"/>
                  <a:gd name="T31" fmla="*/ 424 h 486"/>
                  <a:gd name="T32" fmla="*/ 124 w 486"/>
                  <a:gd name="T33" fmla="*/ 455 h 486"/>
                  <a:gd name="T34" fmla="*/ 109 w 486"/>
                  <a:gd name="T35" fmla="*/ 486 h 486"/>
                  <a:gd name="T36" fmla="*/ 78 w 486"/>
                  <a:gd name="T37" fmla="*/ 486 h 486"/>
                  <a:gd name="T38" fmla="*/ 72 w 486"/>
                  <a:gd name="T39" fmla="*/ 450 h 486"/>
                  <a:gd name="T40" fmla="*/ 109 w 486"/>
                  <a:gd name="T41" fmla="*/ 408 h 486"/>
                  <a:gd name="T42" fmla="*/ 155 w 486"/>
                  <a:gd name="T43" fmla="*/ 372 h 486"/>
                  <a:gd name="T44" fmla="*/ 150 w 486"/>
                  <a:gd name="T45" fmla="*/ 357 h 486"/>
                  <a:gd name="T46" fmla="*/ 109 w 486"/>
                  <a:gd name="T47" fmla="*/ 300 h 486"/>
                  <a:gd name="T48" fmla="*/ 62 w 486"/>
                  <a:gd name="T49" fmla="*/ 233 h 486"/>
                  <a:gd name="T50" fmla="*/ 21 w 486"/>
                  <a:gd name="T51" fmla="*/ 160 h 486"/>
                  <a:gd name="T52" fmla="*/ 0 w 486"/>
                  <a:gd name="T53" fmla="*/ 119 h 486"/>
                  <a:gd name="T54" fmla="*/ 31 w 486"/>
                  <a:gd name="T55" fmla="*/ 88 h 486"/>
                  <a:gd name="T56" fmla="*/ 98 w 486"/>
                  <a:gd name="T57" fmla="*/ 57 h 486"/>
                  <a:gd name="T58" fmla="*/ 217 w 486"/>
                  <a:gd name="T59" fmla="*/ 16 h 486"/>
                  <a:gd name="T60" fmla="*/ 326 w 486"/>
                  <a:gd name="T61" fmla="*/ 5 h 486"/>
                  <a:gd name="T62" fmla="*/ 398 w 486"/>
                  <a:gd name="T63" fmla="*/ 0 h 48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486"/>
                  <a:gd name="T97" fmla="*/ 0 h 486"/>
                  <a:gd name="T98" fmla="*/ 486 w 486"/>
                  <a:gd name="T99" fmla="*/ 486 h 48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486" h="486">
                    <a:moveTo>
                      <a:pt x="398" y="0"/>
                    </a:moveTo>
                    <a:lnTo>
                      <a:pt x="486" y="16"/>
                    </a:lnTo>
                    <a:lnTo>
                      <a:pt x="476" y="52"/>
                    </a:lnTo>
                    <a:lnTo>
                      <a:pt x="424" y="62"/>
                    </a:lnTo>
                    <a:lnTo>
                      <a:pt x="367" y="52"/>
                    </a:lnTo>
                    <a:lnTo>
                      <a:pt x="284" y="57"/>
                    </a:lnTo>
                    <a:lnTo>
                      <a:pt x="186" y="83"/>
                    </a:lnTo>
                    <a:lnTo>
                      <a:pt x="98" y="109"/>
                    </a:lnTo>
                    <a:lnTo>
                      <a:pt x="67" y="140"/>
                    </a:lnTo>
                    <a:lnTo>
                      <a:pt x="72" y="160"/>
                    </a:lnTo>
                    <a:lnTo>
                      <a:pt x="114" y="233"/>
                    </a:lnTo>
                    <a:lnTo>
                      <a:pt x="150" y="300"/>
                    </a:lnTo>
                    <a:lnTo>
                      <a:pt x="191" y="346"/>
                    </a:lnTo>
                    <a:lnTo>
                      <a:pt x="212" y="362"/>
                    </a:lnTo>
                    <a:lnTo>
                      <a:pt x="207" y="398"/>
                    </a:lnTo>
                    <a:lnTo>
                      <a:pt x="160" y="424"/>
                    </a:lnTo>
                    <a:lnTo>
                      <a:pt x="124" y="455"/>
                    </a:lnTo>
                    <a:lnTo>
                      <a:pt x="109" y="486"/>
                    </a:lnTo>
                    <a:lnTo>
                      <a:pt x="78" y="486"/>
                    </a:lnTo>
                    <a:lnTo>
                      <a:pt x="72" y="450"/>
                    </a:lnTo>
                    <a:lnTo>
                      <a:pt x="109" y="408"/>
                    </a:lnTo>
                    <a:lnTo>
                      <a:pt x="155" y="372"/>
                    </a:lnTo>
                    <a:lnTo>
                      <a:pt x="150" y="357"/>
                    </a:lnTo>
                    <a:lnTo>
                      <a:pt x="109" y="300"/>
                    </a:lnTo>
                    <a:lnTo>
                      <a:pt x="62" y="233"/>
                    </a:lnTo>
                    <a:lnTo>
                      <a:pt x="21" y="160"/>
                    </a:lnTo>
                    <a:lnTo>
                      <a:pt x="0" y="119"/>
                    </a:lnTo>
                    <a:lnTo>
                      <a:pt x="31" y="88"/>
                    </a:lnTo>
                    <a:lnTo>
                      <a:pt x="98" y="57"/>
                    </a:lnTo>
                    <a:lnTo>
                      <a:pt x="217" y="16"/>
                    </a:lnTo>
                    <a:lnTo>
                      <a:pt x="326" y="5"/>
                    </a:lnTo>
                    <a:lnTo>
                      <a:pt x="39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" name="Freeform 20"/>
              <p:cNvSpPr>
                <a:spLocks/>
              </p:cNvSpPr>
              <p:nvPr/>
            </p:nvSpPr>
            <p:spPr bwMode="auto">
              <a:xfrm>
                <a:off x="4616" y="2910"/>
                <a:ext cx="461" cy="487"/>
              </a:xfrm>
              <a:custGeom>
                <a:avLst/>
                <a:gdLst>
                  <a:gd name="T0" fmla="*/ 52 w 461"/>
                  <a:gd name="T1" fmla="*/ 0 h 487"/>
                  <a:gd name="T2" fmla="*/ 0 w 461"/>
                  <a:gd name="T3" fmla="*/ 16 h 487"/>
                  <a:gd name="T4" fmla="*/ 0 w 461"/>
                  <a:gd name="T5" fmla="*/ 52 h 487"/>
                  <a:gd name="T6" fmla="*/ 26 w 461"/>
                  <a:gd name="T7" fmla="*/ 78 h 487"/>
                  <a:gd name="T8" fmla="*/ 88 w 461"/>
                  <a:gd name="T9" fmla="*/ 114 h 487"/>
                  <a:gd name="T10" fmla="*/ 202 w 461"/>
                  <a:gd name="T11" fmla="*/ 187 h 487"/>
                  <a:gd name="T12" fmla="*/ 269 w 461"/>
                  <a:gd name="T13" fmla="*/ 233 h 487"/>
                  <a:gd name="T14" fmla="*/ 311 w 461"/>
                  <a:gd name="T15" fmla="*/ 300 h 487"/>
                  <a:gd name="T16" fmla="*/ 363 w 461"/>
                  <a:gd name="T17" fmla="*/ 389 h 487"/>
                  <a:gd name="T18" fmla="*/ 368 w 461"/>
                  <a:gd name="T19" fmla="*/ 461 h 487"/>
                  <a:gd name="T20" fmla="*/ 399 w 461"/>
                  <a:gd name="T21" fmla="*/ 487 h 487"/>
                  <a:gd name="T22" fmla="*/ 461 w 461"/>
                  <a:gd name="T23" fmla="*/ 430 h 487"/>
                  <a:gd name="T24" fmla="*/ 414 w 461"/>
                  <a:gd name="T25" fmla="*/ 404 h 487"/>
                  <a:gd name="T26" fmla="*/ 368 w 461"/>
                  <a:gd name="T27" fmla="*/ 326 h 487"/>
                  <a:gd name="T28" fmla="*/ 326 w 461"/>
                  <a:gd name="T29" fmla="*/ 254 h 487"/>
                  <a:gd name="T30" fmla="*/ 311 w 461"/>
                  <a:gd name="T31" fmla="*/ 212 h 487"/>
                  <a:gd name="T32" fmla="*/ 275 w 461"/>
                  <a:gd name="T33" fmla="*/ 166 h 487"/>
                  <a:gd name="T34" fmla="*/ 207 w 461"/>
                  <a:gd name="T35" fmla="*/ 114 h 487"/>
                  <a:gd name="T36" fmla="*/ 129 w 461"/>
                  <a:gd name="T37" fmla="*/ 62 h 487"/>
                  <a:gd name="T38" fmla="*/ 52 w 461"/>
                  <a:gd name="T39" fmla="*/ 0 h 48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461"/>
                  <a:gd name="T61" fmla="*/ 0 h 487"/>
                  <a:gd name="T62" fmla="*/ 461 w 461"/>
                  <a:gd name="T63" fmla="*/ 487 h 487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461" h="487">
                    <a:moveTo>
                      <a:pt x="52" y="0"/>
                    </a:moveTo>
                    <a:lnTo>
                      <a:pt x="0" y="16"/>
                    </a:lnTo>
                    <a:lnTo>
                      <a:pt x="0" y="52"/>
                    </a:lnTo>
                    <a:lnTo>
                      <a:pt x="26" y="78"/>
                    </a:lnTo>
                    <a:lnTo>
                      <a:pt x="88" y="114"/>
                    </a:lnTo>
                    <a:lnTo>
                      <a:pt x="202" y="187"/>
                    </a:lnTo>
                    <a:lnTo>
                      <a:pt x="269" y="233"/>
                    </a:lnTo>
                    <a:lnTo>
                      <a:pt x="311" y="300"/>
                    </a:lnTo>
                    <a:lnTo>
                      <a:pt x="363" y="389"/>
                    </a:lnTo>
                    <a:lnTo>
                      <a:pt x="368" y="461"/>
                    </a:lnTo>
                    <a:lnTo>
                      <a:pt x="399" y="487"/>
                    </a:lnTo>
                    <a:lnTo>
                      <a:pt x="461" y="430"/>
                    </a:lnTo>
                    <a:lnTo>
                      <a:pt x="414" y="404"/>
                    </a:lnTo>
                    <a:lnTo>
                      <a:pt x="368" y="326"/>
                    </a:lnTo>
                    <a:lnTo>
                      <a:pt x="326" y="254"/>
                    </a:lnTo>
                    <a:lnTo>
                      <a:pt x="311" y="212"/>
                    </a:lnTo>
                    <a:lnTo>
                      <a:pt x="275" y="166"/>
                    </a:lnTo>
                    <a:lnTo>
                      <a:pt x="207" y="114"/>
                    </a:lnTo>
                    <a:lnTo>
                      <a:pt x="129" y="62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Freeform 21"/>
              <p:cNvSpPr>
                <a:spLocks/>
              </p:cNvSpPr>
              <p:nvPr/>
            </p:nvSpPr>
            <p:spPr bwMode="auto">
              <a:xfrm>
                <a:off x="4443" y="3276"/>
                <a:ext cx="252" cy="793"/>
              </a:xfrm>
              <a:custGeom>
                <a:avLst/>
                <a:gdLst>
                  <a:gd name="T0" fmla="*/ 37 w 252"/>
                  <a:gd name="T1" fmla="*/ 0 h 793"/>
                  <a:gd name="T2" fmla="*/ 0 w 252"/>
                  <a:gd name="T3" fmla="*/ 15 h 793"/>
                  <a:gd name="T4" fmla="*/ 5 w 252"/>
                  <a:gd name="T5" fmla="*/ 57 h 793"/>
                  <a:gd name="T6" fmla="*/ 21 w 252"/>
                  <a:gd name="T7" fmla="*/ 82 h 793"/>
                  <a:gd name="T8" fmla="*/ 63 w 252"/>
                  <a:gd name="T9" fmla="*/ 165 h 793"/>
                  <a:gd name="T10" fmla="*/ 105 w 252"/>
                  <a:gd name="T11" fmla="*/ 314 h 793"/>
                  <a:gd name="T12" fmla="*/ 116 w 252"/>
                  <a:gd name="T13" fmla="*/ 402 h 793"/>
                  <a:gd name="T14" fmla="*/ 79 w 252"/>
                  <a:gd name="T15" fmla="*/ 530 h 793"/>
                  <a:gd name="T16" fmla="*/ 37 w 252"/>
                  <a:gd name="T17" fmla="*/ 633 h 793"/>
                  <a:gd name="T18" fmla="*/ 21 w 252"/>
                  <a:gd name="T19" fmla="*/ 721 h 793"/>
                  <a:gd name="T20" fmla="*/ 37 w 252"/>
                  <a:gd name="T21" fmla="*/ 742 h 793"/>
                  <a:gd name="T22" fmla="*/ 79 w 252"/>
                  <a:gd name="T23" fmla="*/ 752 h 793"/>
                  <a:gd name="T24" fmla="*/ 173 w 252"/>
                  <a:gd name="T25" fmla="*/ 788 h 793"/>
                  <a:gd name="T26" fmla="*/ 210 w 252"/>
                  <a:gd name="T27" fmla="*/ 793 h 793"/>
                  <a:gd name="T28" fmla="*/ 252 w 252"/>
                  <a:gd name="T29" fmla="*/ 757 h 793"/>
                  <a:gd name="T30" fmla="*/ 189 w 252"/>
                  <a:gd name="T31" fmla="*/ 736 h 793"/>
                  <a:gd name="T32" fmla="*/ 100 w 252"/>
                  <a:gd name="T33" fmla="*/ 721 h 793"/>
                  <a:gd name="T34" fmla="*/ 68 w 252"/>
                  <a:gd name="T35" fmla="*/ 695 h 793"/>
                  <a:gd name="T36" fmla="*/ 63 w 252"/>
                  <a:gd name="T37" fmla="*/ 659 h 793"/>
                  <a:gd name="T38" fmla="*/ 100 w 252"/>
                  <a:gd name="T39" fmla="*/ 592 h 793"/>
                  <a:gd name="T40" fmla="*/ 131 w 252"/>
                  <a:gd name="T41" fmla="*/ 499 h 793"/>
                  <a:gd name="T42" fmla="*/ 163 w 252"/>
                  <a:gd name="T43" fmla="*/ 386 h 793"/>
                  <a:gd name="T44" fmla="*/ 158 w 252"/>
                  <a:gd name="T45" fmla="*/ 335 h 793"/>
                  <a:gd name="T46" fmla="*/ 152 w 252"/>
                  <a:gd name="T47" fmla="*/ 257 h 793"/>
                  <a:gd name="T48" fmla="*/ 126 w 252"/>
                  <a:gd name="T49" fmla="*/ 165 h 793"/>
                  <a:gd name="T50" fmla="*/ 105 w 252"/>
                  <a:gd name="T51" fmla="*/ 82 h 793"/>
                  <a:gd name="T52" fmla="*/ 74 w 252"/>
                  <a:gd name="T53" fmla="*/ 21 h 793"/>
                  <a:gd name="T54" fmla="*/ 37 w 252"/>
                  <a:gd name="T55" fmla="*/ 0 h 793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52"/>
                  <a:gd name="T85" fmla="*/ 0 h 793"/>
                  <a:gd name="T86" fmla="*/ 252 w 252"/>
                  <a:gd name="T87" fmla="*/ 793 h 793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52" h="793">
                    <a:moveTo>
                      <a:pt x="37" y="0"/>
                    </a:moveTo>
                    <a:lnTo>
                      <a:pt x="0" y="15"/>
                    </a:lnTo>
                    <a:lnTo>
                      <a:pt x="5" y="57"/>
                    </a:lnTo>
                    <a:lnTo>
                      <a:pt x="21" y="82"/>
                    </a:lnTo>
                    <a:lnTo>
                      <a:pt x="63" y="165"/>
                    </a:lnTo>
                    <a:lnTo>
                      <a:pt x="105" y="314"/>
                    </a:lnTo>
                    <a:lnTo>
                      <a:pt x="116" y="402"/>
                    </a:lnTo>
                    <a:lnTo>
                      <a:pt x="79" y="530"/>
                    </a:lnTo>
                    <a:lnTo>
                      <a:pt x="37" y="633"/>
                    </a:lnTo>
                    <a:lnTo>
                      <a:pt x="21" y="721"/>
                    </a:lnTo>
                    <a:lnTo>
                      <a:pt x="37" y="742"/>
                    </a:lnTo>
                    <a:lnTo>
                      <a:pt x="79" y="752"/>
                    </a:lnTo>
                    <a:lnTo>
                      <a:pt x="173" y="788"/>
                    </a:lnTo>
                    <a:lnTo>
                      <a:pt x="210" y="793"/>
                    </a:lnTo>
                    <a:lnTo>
                      <a:pt x="252" y="757"/>
                    </a:lnTo>
                    <a:lnTo>
                      <a:pt x="189" y="736"/>
                    </a:lnTo>
                    <a:lnTo>
                      <a:pt x="100" y="721"/>
                    </a:lnTo>
                    <a:lnTo>
                      <a:pt x="68" y="695"/>
                    </a:lnTo>
                    <a:lnTo>
                      <a:pt x="63" y="659"/>
                    </a:lnTo>
                    <a:lnTo>
                      <a:pt x="100" y="592"/>
                    </a:lnTo>
                    <a:lnTo>
                      <a:pt x="131" y="499"/>
                    </a:lnTo>
                    <a:lnTo>
                      <a:pt x="163" y="386"/>
                    </a:lnTo>
                    <a:lnTo>
                      <a:pt x="158" y="335"/>
                    </a:lnTo>
                    <a:lnTo>
                      <a:pt x="152" y="257"/>
                    </a:lnTo>
                    <a:lnTo>
                      <a:pt x="126" y="165"/>
                    </a:lnTo>
                    <a:lnTo>
                      <a:pt x="105" y="82"/>
                    </a:lnTo>
                    <a:lnTo>
                      <a:pt x="74" y="2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Freeform 22"/>
              <p:cNvSpPr>
                <a:spLocks/>
              </p:cNvSpPr>
              <p:nvPr/>
            </p:nvSpPr>
            <p:spPr bwMode="auto">
              <a:xfrm>
                <a:off x="4341" y="3267"/>
                <a:ext cx="186" cy="893"/>
              </a:xfrm>
              <a:custGeom>
                <a:avLst/>
                <a:gdLst>
                  <a:gd name="T0" fmla="*/ 43 w 186"/>
                  <a:gd name="T1" fmla="*/ 36 h 893"/>
                  <a:gd name="T2" fmla="*/ 74 w 186"/>
                  <a:gd name="T3" fmla="*/ 0 h 893"/>
                  <a:gd name="T4" fmla="*/ 117 w 186"/>
                  <a:gd name="T5" fmla="*/ 10 h 893"/>
                  <a:gd name="T6" fmla="*/ 128 w 186"/>
                  <a:gd name="T7" fmla="*/ 51 h 893"/>
                  <a:gd name="T8" fmla="*/ 143 w 186"/>
                  <a:gd name="T9" fmla="*/ 221 h 893"/>
                  <a:gd name="T10" fmla="*/ 138 w 186"/>
                  <a:gd name="T11" fmla="*/ 359 h 893"/>
                  <a:gd name="T12" fmla="*/ 128 w 186"/>
                  <a:gd name="T13" fmla="*/ 457 h 893"/>
                  <a:gd name="T14" fmla="*/ 90 w 186"/>
                  <a:gd name="T15" fmla="*/ 647 h 893"/>
                  <a:gd name="T16" fmla="*/ 64 w 186"/>
                  <a:gd name="T17" fmla="*/ 739 h 893"/>
                  <a:gd name="T18" fmla="*/ 74 w 186"/>
                  <a:gd name="T19" fmla="*/ 770 h 893"/>
                  <a:gd name="T20" fmla="*/ 143 w 186"/>
                  <a:gd name="T21" fmla="*/ 816 h 893"/>
                  <a:gd name="T22" fmla="*/ 186 w 186"/>
                  <a:gd name="T23" fmla="*/ 872 h 893"/>
                  <a:gd name="T24" fmla="*/ 175 w 186"/>
                  <a:gd name="T25" fmla="*/ 888 h 893"/>
                  <a:gd name="T26" fmla="*/ 122 w 186"/>
                  <a:gd name="T27" fmla="*/ 893 h 893"/>
                  <a:gd name="T28" fmla="*/ 90 w 186"/>
                  <a:gd name="T29" fmla="*/ 883 h 893"/>
                  <a:gd name="T30" fmla="*/ 80 w 186"/>
                  <a:gd name="T31" fmla="*/ 852 h 893"/>
                  <a:gd name="T32" fmla="*/ 74 w 186"/>
                  <a:gd name="T33" fmla="*/ 821 h 893"/>
                  <a:gd name="T34" fmla="*/ 32 w 186"/>
                  <a:gd name="T35" fmla="*/ 775 h 893"/>
                  <a:gd name="T36" fmla="*/ 0 w 186"/>
                  <a:gd name="T37" fmla="*/ 744 h 893"/>
                  <a:gd name="T38" fmla="*/ 11 w 186"/>
                  <a:gd name="T39" fmla="*/ 698 h 893"/>
                  <a:gd name="T40" fmla="*/ 48 w 186"/>
                  <a:gd name="T41" fmla="*/ 652 h 893"/>
                  <a:gd name="T42" fmla="*/ 74 w 186"/>
                  <a:gd name="T43" fmla="*/ 539 h 893"/>
                  <a:gd name="T44" fmla="*/ 85 w 186"/>
                  <a:gd name="T45" fmla="*/ 416 h 893"/>
                  <a:gd name="T46" fmla="*/ 80 w 186"/>
                  <a:gd name="T47" fmla="*/ 287 h 893"/>
                  <a:gd name="T48" fmla="*/ 58 w 186"/>
                  <a:gd name="T49" fmla="*/ 159 h 893"/>
                  <a:gd name="T50" fmla="*/ 32 w 186"/>
                  <a:gd name="T51" fmla="*/ 67 h 893"/>
                  <a:gd name="T52" fmla="*/ 43 w 186"/>
                  <a:gd name="T53" fmla="*/ 36 h 89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86"/>
                  <a:gd name="T82" fmla="*/ 0 h 893"/>
                  <a:gd name="T83" fmla="*/ 186 w 186"/>
                  <a:gd name="T84" fmla="*/ 893 h 893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86" h="893">
                    <a:moveTo>
                      <a:pt x="43" y="36"/>
                    </a:moveTo>
                    <a:lnTo>
                      <a:pt x="74" y="0"/>
                    </a:lnTo>
                    <a:lnTo>
                      <a:pt x="117" y="10"/>
                    </a:lnTo>
                    <a:lnTo>
                      <a:pt x="128" y="51"/>
                    </a:lnTo>
                    <a:lnTo>
                      <a:pt x="143" y="221"/>
                    </a:lnTo>
                    <a:lnTo>
                      <a:pt x="138" y="359"/>
                    </a:lnTo>
                    <a:lnTo>
                      <a:pt x="128" y="457"/>
                    </a:lnTo>
                    <a:lnTo>
                      <a:pt x="90" y="647"/>
                    </a:lnTo>
                    <a:lnTo>
                      <a:pt x="64" y="739"/>
                    </a:lnTo>
                    <a:lnTo>
                      <a:pt x="74" y="770"/>
                    </a:lnTo>
                    <a:lnTo>
                      <a:pt x="143" y="816"/>
                    </a:lnTo>
                    <a:lnTo>
                      <a:pt x="186" y="872"/>
                    </a:lnTo>
                    <a:lnTo>
                      <a:pt x="175" y="888"/>
                    </a:lnTo>
                    <a:lnTo>
                      <a:pt x="122" y="893"/>
                    </a:lnTo>
                    <a:lnTo>
                      <a:pt x="90" y="883"/>
                    </a:lnTo>
                    <a:lnTo>
                      <a:pt x="80" y="852"/>
                    </a:lnTo>
                    <a:lnTo>
                      <a:pt x="74" y="821"/>
                    </a:lnTo>
                    <a:lnTo>
                      <a:pt x="32" y="775"/>
                    </a:lnTo>
                    <a:lnTo>
                      <a:pt x="0" y="744"/>
                    </a:lnTo>
                    <a:lnTo>
                      <a:pt x="11" y="698"/>
                    </a:lnTo>
                    <a:lnTo>
                      <a:pt x="48" y="652"/>
                    </a:lnTo>
                    <a:lnTo>
                      <a:pt x="74" y="539"/>
                    </a:lnTo>
                    <a:lnTo>
                      <a:pt x="85" y="416"/>
                    </a:lnTo>
                    <a:lnTo>
                      <a:pt x="80" y="287"/>
                    </a:lnTo>
                    <a:lnTo>
                      <a:pt x="58" y="159"/>
                    </a:lnTo>
                    <a:lnTo>
                      <a:pt x="32" y="67"/>
                    </a:lnTo>
                    <a:lnTo>
                      <a:pt x="43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Содержание раздела «Раскрытие сущности промышленного образца»;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208358" cy="441009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В разделе "Раскрытие сущности промышленного образца" указывают его существенные признаки, определяющие объем его правовой охраны. При этом раскрывают эстетические и эргономические особенности формы и конфигурации изделия, а также сочетания цветов. Здесь же можно указать преимущества промышленного образца в сравнении с известными художественно-конструкторскими решениями в части улучшения потребительских свойств, качества изделий и другие возможные преимущества.</a:t>
            </a:r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39941" name="Object 6"/>
          <p:cNvGraphicFramePr>
            <a:graphicFrameLocks noChangeAspect="1"/>
          </p:cNvGraphicFramePr>
          <p:nvPr/>
        </p:nvGraphicFramePr>
        <p:xfrm>
          <a:off x="7072330" y="4927662"/>
          <a:ext cx="1919270" cy="1130237"/>
        </p:xfrm>
        <a:graphic>
          <a:graphicData uri="http://schemas.openxmlformats.org/presentationml/2006/ole">
            <p:oleObj spid="_x0000_s39941" name="Clip" r:id="rId3" imgW="4962600" imgH="2923920" progId="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000108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 Понятие конфекционной карты;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785794"/>
            <a:ext cx="7498080" cy="364333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При подаче заявки на промышленный образец, относящийся к изделиям легкой промышленности, к заявке прилагают при необходимости конфекционную карту, то есть образцы текстильных, трикотажных материалов, кожи, фурнитуры, отделки и т.п., рекомендуемых для изготовления изделия.</a:t>
            </a:r>
          </a:p>
          <a:p>
            <a:r>
              <a:rPr lang="ru-RU" dirty="0" smtClean="0"/>
              <a:t>Образцы декоративных материалов, ковров, тканей представляют в размере раппорта рисунка.</a:t>
            </a:r>
          </a:p>
          <a:p>
            <a:r>
              <a:rPr lang="ru-RU" dirty="0" smtClean="0"/>
              <a:t>Указанные материалы представляют в 1экз.</a:t>
            </a:r>
          </a:p>
          <a:p>
            <a:endParaRPr lang="ru-RU" dirty="0"/>
          </a:p>
        </p:txBody>
      </p:sp>
      <p:graphicFrame>
        <p:nvGraphicFramePr>
          <p:cNvPr id="40962" name="Object 4"/>
          <p:cNvGraphicFramePr>
            <a:graphicFrameLocks noChangeAspect="1"/>
          </p:cNvGraphicFramePr>
          <p:nvPr/>
        </p:nvGraphicFramePr>
        <p:xfrm>
          <a:off x="3143240" y="5000636"/>
          <a:ext cx="3810000" cy="1587500"/>
        </p:xfrm>
        <a:graphic>
          <a:graphicData uri="http://schemas.openxmlformats.org/presentationml/2006/ole">
            <p:oleObj spid="_x0000_s40962" name="Clip" r:id="rId3" imgW="5654520" imgH="2356920" progId="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Решить задачу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Жизнеспособность.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Завершенность.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Новизна.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Прототип на повторяется.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Требования к образцам соблюдены.</a:t>
            </a:r>
          </a:p>
          <a:p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571868" y="1571612"/>
            <a:ext cx="2000264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V="1">
            <a:off x="3071802" y="2928934"/>
            <a:ext cx="250033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286116" y="2428868"/>
            <a:ext cx="221457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3857620" y="3286124"/>
            <a:ext cx="1785950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4536281" y="3750471"/>
            <a:ext cx="1428760" cy="1214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Левая фигурная скобка 16"/>
          <p:cNvSpPr/>
          <p:nvPr/>
        </p:nvSpPr>
        <p:spPr>
          <a:xfrm>
            <a:off x="6215074" y="2143116"/>
            <a:ext cx="785818" cy="157163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7286644" y="2285992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Записать, что это такое ?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Занятие закончено</a:t>
            </a:r>
          </a:p>
        </p:txBody>
      </p:sp>
      <p:pic>
        <p:nvPicPr>
          <p:cNvPr id="22531" name="Picture 4" descr="DSC02120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58888" y="2060575"/>
            <a:ext cx="3529012" cy="2520950"/>
          </a:xfrm>
        </p:spPr>
      </p:pic>
      <p:sp>
        <p:nvSpPr>
          <p:cNvPr id="22532" name="Text Box 7"/>
          <p:cNvSpPr txBox="1">
            <a:spLocks noChangeArrowheads="1"/>
          </p:cNvSpPr>
          <p:nvPr/>
        </p:nvSpPr>
        <p:spPr bwMode="auto">
          <a:xfrm>
            <a:off x="5286381" y="1643050"/>
            <a:ext cx="3000396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r>
              <a:rPr lang="ru-RU" sz="1600" dirty="0">
                <a:latin typeface="Verdana" pitchFamily="34" charset="0"/>
              </a:rPr>
              <a:t>Самостоятельно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4932362" y="1946275"/>
            <a:ext cx="3497289" cy="8617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b">
            <a:spAutoFit/>
          </a:bodyPr>
          <a:lstStyle/>
          <a:p>
            <a:pPr>
              <a:defRPr/>
            </a:pP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И</a:t>
            </a:r>
            <a:r>
              <a:rPr 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зучить</a:t>
            </a:r>
          </a:p>
          <a:p>
            <a:pPr>
              <a:defRPr/>
            </a:pPr>
            <a:r>
              <a:rPr 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материал</a:t>
            </a:r>
          </a:p>
          <a:p>
            <a:pPr>
              <a:defRPr/>
            </a:pPr>
            <a:r>
              <a:rPr lang="ru-RU" sz="1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Занятия № 3.</a:t>
            </a:r>
            <a:endParaRPr lang="ru-RU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22534" name="Text Box 9"/>
          <p:cNvSpPr txBox="1">
            <a:spLocks noChangeArrowheads="1"/>
          </p:cNvSpPr>
          <p:nvPr/>
        </p:nvSpPr>
        <p:spPr bwMode="auto">
          <a:xfrm>
            <a:off x="4762500" y="3341688"/>
            <a:ext cx="3338513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r>
              <a:rPr lang="ru-RU" sz="1600" dirty="0">
                <a:latin typeface="Verdana" pitchFamily="34" charset="0"/>
              </a:rPr>
              <a:t>Быть готовым</a:t>
            </a:r>
          </a:p>
          <a:p>
            <a:r>
              <a:rPr lang="ru-RU" sz="1600" dirty="0">
                <a:latin typeface="Verdana" pitchFamily="34" charset="0"/>
              </a:rPr>
              <a:t>к </a:t>
            </a:r>
            <a:r>
              <a:rPr lang="ru-RU" sz="1600" dirty="0" smtClean="0">
                <a:latin typeface="Verdana" pitchFamily="34" charset="0"/>
              </a:rPr>
              <a:t>собеседованию.</a:t>
            </a:r>
            <a:endParaRPr lang="ru-RU" sz="1600" dirty="0">
              <a:latin typeface="Verdana" pitchFamily="34" charset="0"/>
            </a:endParaRPr>
          </a:p>
        </p:txBody>
      </p:sp>
      <p:sp>
        <p:nvSpPr>
          <p:cNvPr id="22535" name="Text Box 10"/>
          <p:cNvSpPr txBox="1">
            <a:spLocks noChangeArrowheads="1"/>
          </p:cNvSpPr>
          <p:nvPr/>
        </p:nvSpPr>
        <p:spPr bwMode="auto">
          <a:xfrm>
            <a:off x="1292225" y="4621212"/>
            <a:ext cx="6951663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r>
              <a:rPr lang="ru-RU" dirty="0">
                <a:latin typeface="Impact" pitchFamily="34" charset="0"/>
              </a:rPr>
              <a:t>Желаю </a:t>
            </a:r>
            <a:r>
              <a:rPr lang="ru-RU" dirty="0" smtClean="0">
                <a:latin typeface="Impact" pitchFamily="34" charset="0"/>
              </a:rPr>
              <a:t>успехов !</a:t>
            </a:r>
            <a:endParaRPr lang="ru-RU" dirty="0">
              <a:latin typeface="Impact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Оформление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47800"/>
            <a:ext cx="8647968" cy="4800600"/>
          </a:xfrm>
        </p:spPr>
        <p:txBody>
          <a:bodyPr>
            <a:normAutofit fontScale="925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изучить общие понятия и положения патентования и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лицензирования, изучить порядок заявки на промышленный образец.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Теоретическая часть практического занятия представлена в лекции № 3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Порядок выполнения работы: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изучить основные положения лекции № 3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письменно ответить на контрольные вопросы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Контрольные вопросы практического занятия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lvl="0"/>
            <a:r>
              <a:rPr lang="ru-RU" dirty="0" smtClean="0"/>
              <a:t>Понятие промышленного образца;</a:t>
            </a:r>
          </a:p>
          <a:p>
            <a:pPr lvl="0"/>
            <a:r>
              <a:rPr lang="ru-RU" dirty="0" smtClean="0"/>
              <a:t>Условия патентоспособности промышленного образца;</a:t>
            </a:r>
          </a:p>
          <a:p>
            <a:pPr lvl="0"/>
            <a:r>
              <a:rPr lang="ru-RU" dirty="0" smtClean="0"/>
              <a:t>Виды промышленных образцов;</a:t>
            </a:r>
          </a:p>
          <a:p>
            <a:pPr lvl="0"/>
            <a:r>
              <a:rPr lang="ru-RU" dirty="0" smtClean="0"/>
              <a:t>Кто подает заявку на промышленный образец;</a:t>
            </a:r>
          </a:p>
          <a:p>
            <a:pPr lvl="0"/>
            <a:r>
              <a:rPr lang="ru-RU" dirty="0" smtClean="0"/>
              <a:t>Понятие варианта промышленного образца;</a:t>
            </a:r>
          </a:p>
          <a:p>
            <a:pPr lvl="0"/>
            <a:r>
              <a:rPr lang="ru-RU" dirty="0" smtClean="0"/>
              <a:t>Состав заявки на промышленный образец;</a:t>
            </a:r>
          </a:p>
          <a:p>
            <a:pPr lvl="0"/>
            <a:r>
              <a:rPr lang="ru-RU" dirty="0" smtClean="0"/>
              <a:t>Требования к комплекту фотографий;</a:t>
            </a:r>
          </a:p>
          <a:p>
            <a:pPr lvl="0"/>
            <a:r>
              <a:rPr lang="ru-RU" dirty="0" smtClean="0"/>
              <a:t>Порядок нумерации фотографий;</a:t>
            </a:r>
          </a:p>
          <a:p>
            <a:pPr lvl="0"/>
            <a:r>
              <a:rPr lang="ru-RU" dirty="0" smtClean="0"/>
              <a:t>Требования к чертежам;</a:t>
            </a:r>
          </a:p>
          <a:p>
            <a:pPr lvl="0"/>
            <a:r>
              <a:rPr lang="ru-RU" dirty="0" smtClean="0"/>
              <a:t> Порядок нумерации чертежей;</a:t>
            </a:r>
          </a:p>
          <a:p>
            <a:pPr lvl="0"/>
            <a:r>
              <a:rPr lang="ru-RU" dirty="0" smtClean="0"/>
              <a:t>Состав описания промышленного образца;</a:t>
            </a:r>
          </a:p>
          <a:p>
            <a:pPr lvl="0"/>
            <a:r>
              <a:rPr lang="ru-RU" dirty="0" smtClean="0"/>
              <a:t> Содержание раздела «Раскрытие сущности промышленного образца»;</a:t>
            </a:r>
          </a:p>
          <a:p>
            <a:pPr lvl="0"/>
            <a:r>
              <a:rPr lang="ru-RU" dirty="0" smtClean="0"/>
              <a:t> Понятие конфекционной карты;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Состав заявки на промышленный образец;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 smtClean="0"/>
              <a:t>Заявка должна содержать:</a:t>
            </a:r>
            <a:endParaRPr lang="ru-RU" dirty="0" smtClean="0"/>
          </a:p>
          <a:p>
            <a:r>
              <a:rPr lang="ru-RU" dirty="0" smtClean="0"/>
              <a:t>1. заявление о выдаче патента;</a:t>
            </a:r>
          </a:p>
          <a:p>
            <a:r>
              <a:rPr lang="ru-RU" dirty="0" smtClean="0"/>
              <a:t>2. комплект фотографий, отображающих изделие, макет или рисунок, дающих полное детальное представление о внешнем виде изделия;</a:t>
            </a:r>
          </a:p>
          <a:p>
            <a:r>
              <a:rPr lang="ru-RU" dirty="0" smtClean="0"/>
              <a:t>3. чертеж общего вида изделия, эргономическую схему, конфекционную карту, если они необходимы для раскрытия сущности промышленного образца;</a:t>
            </a:r>
          </a:p>
          <a:p>
            <a:r>
              <a:rPr lang="ru-RU" dirty="0" smtClean="0"/>
              <a:t>4. описание промышленного образца, включающее перечень его существенных признаков.</a:t>
            </a:r>
          </a:p>
          <a:p>
            <a:r>
              <a:rPr lang="ru-RU" dirty="0" smtClean="0"/>
              <a:t>К заявке прилагается документ, подтверждающий уплату пошлины в установленном размере, или документ, подтверждающий основания для освобождения от уплаты пошлины, предусмотренные действующим законодательством. При уплате пошлины в размере, меньшем установленного, кроме документа, подтверждающего уплату пошлины, представляется документ, подтверждающий основания для уменьшения ее размера. Указанные документы представляются одновременно с заявкой или не позднее 2 мес. с даты поступления заявки.</a:t>
            </a:r>
          </a:p>
          <a:p>
            <a:r>
              <a:rPr lang="ru-RU" dirty="0" smtClean="0"/>
              <a:t>К заявке, подаваемой через патентного поверенного, прилагается доверенность, выданная ему заявителем (или копия доверенности), удостоверяющая его полномочия. В извещении о назначении по заявке патентного поверенного указывается его регистрационный номер.</a:t>
            </a:r>
          </a:p>
          <a:p>
            <a:endParaRPr lang="ru-RU" dirty="0"/>
          </a:p>
        </p:txBody>
      </p:sp>
      <p:pic>
        <p:nvPicPr>
          <p:cNvPr id="4" name="Picture 7" descr="MANU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858016" y="928670"/>
            <a:ext cx="1550979" cy="10715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433654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Кто подает заявку на промышленный образец;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Arial Black" pitchFamily="34" charset="0"/>
              </a:rPr>
              <a:t>Заявка подается автором, работодателем или их правопреемником (далее - заявитель) в Патентное ведомство.</a:t>
            </a:r>
          </a:p>
          <a:p>
            <a:r>
              <a:rPr lang="ru-RU" dirty="0" smtClean="0">
                <a:latin typeface="Arial Black" pitchFamily="34" charset="0"/>
              </a:rPr>
              <a:t>Заявка может быть подана через патентного поверенного, зарегистрированного в Патентном ведомстве.</a:t>
            </a:r>
          </a:p>
          <a:p>
            <a:pPr algn="just"/>
            <a:r>
              <a:rPr lang="ru-RU" dirty="0" smtClean="0"/>
              <a:t>Физические лица, проживающие за пределами Российской Федерации, или иностранные юридические лица либо их патентные поверенные ведут дела по получению патентов и поддержанию их в силе через патентных поверенных, зарегистрированных в Патентном ведомстве, если иное не предусмотрено международными договорами, участником которых является Российская Федерация.</a:t>
            </a:r>
          </a:p>
          <a:p>
            <a:r>
              <a:rPr lang="ru-RU" dirty="0" smtClean="0">
                <a:latin typeface="Arial Black" pitchFamily="34" charset="0"/>
              </a:rPr>
              <a:t>Заявка должна относиться к одному промышленному образцу и может включать варианты этого промышленного образца.</a:t>
            </a:r>
          </a:p>
          <a:p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Виды промышленных образцов;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24472"/>
          </a:xfrm>
        </p:spPr>
        <p:txBody>
          <a:bodyPr/>
          <a:lstStyle/>
          <a:p>
            <a:r>
              <a:rPr lang="ru-RU" dirty="0" smtClean="0"/>
              <a:t>Промышленные образцы могут быть :</a:t>
            </a:r>
          </a:p>
          <a:p>
            <a:r>
              <a:rPr lang="ru-RU" b="1" dirty="0" smtClean="0"/>
              <a:t>1.объемными</a:t>
            </a:r>
            <a:r>
              <a:rPr lang="ru-RU" dirty="0" smtClean="0"/>
              <a:t> (модели), </a:t>
            </a:r>
          </a:p>
          <a:p>
            <a:endParaRPr lang="ru-RU" dirty="0" smtClean="0"/>
          </a:p>
          <a:p>
            <a:r>
              <a:rPr lang="ru-RU" b="1" dirty="0" smtClean="0"/>
              <a:t>2.плоскостными (рисунки) 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3. составлять их сочетание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Picture 4" descr="36_2_4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2500306"/>
            <a:ext cx="1019175" cy="733425"/>
          </a:xfrm>
          <a:prstGeom prst="rect">
            <a:avLst/>
          </a:prstGeom>
          <a:noFill/>
        </p:spPr>
      </p:pic>
      <p:pic>
        <p:nvPicPr>
          <p:cNvPr id="5" name="Picture 6" descr="36_10_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3714752"/>
            <a:ext cx="1047750" cy="1047750"/>
          </a:xfrm>
          <a:prstGeom prst="rect">
            <a:avLst/>
          </a:prstGeom>
          <a:noFill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69305" y="5357827"/>
            <a:ext cx="2002827" cy="1500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0"/>
            <a:ext cx="8005026" cy="1417638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Условия патентоспособности промышленного образца;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Образец должен быть  жизнеспособным.</a:t>
            </a:r>
          </a:p>
          <a:p>
            <a:r>
              <a:rPr lang="ru-RU" dirty="0" smtClean="0"/>
              <a:t>2. Образец должен быть завершенным.</a:t>
            </a:r>
          </a:p>
          <a:p>
            <a:r>
              <a:rPr lang="ru-RU" dirty="0" smtClean="0"/>
              <a:t>3. Образец должен обладать новизной.</a:t>
            </a:r>
          </a:p>
          <a:p>
            <a:r>
              <a:rPr lang="ru-RU" dirty="0" smtClean="0"/>
              <a:t>4. Не должен полностью повторять прототип.</a:t>
            </a:r>
          </a:p>
          <a:p>
            <a:r>
              <a:rPr lang="ru-RU" dirty="0" smtClean="0"/>
              <a:t>5. Выполнять все требования к образцам.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Понятие промышленного образца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К промышленным образцам относится художественно-конструкторское решение изделия, определяющее его внешний вид.</a:t>
            </a:r>
          </a:p>
          <a:p>
            <a:r>
              <a:rPr lang="ru-RU" dirty="0" smtClean="0"/>
              <a:t>Промышленные образцы могут быть </a:t>
            </a:r>
            <a:r>
              <a:rPr lang="ru-RU" b="1" dirty="0" smtClean="0"/>
              <a:t>объемными</a:t>
            </a:r>
            <a:r>
              <a:rPr lang="ru-RU" dirty="0" smtClean="0"/>
              <a:t> (модели), </a:t>
            </a:r>
            <a:r>
              <a:rPr lang="ru-RU" b="1" dirty="0" smtClean="0"/>
              <a:t>плоскостными (рисунки) или составлять их сочетание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Объемные</a:t>
            </a:r>
            <a:r>
              <a:rPr lang="ru-RU" dirty="0" smtClean="0"/>
              <a:t> промышленные образцы представляют собой композицию, в основе которой лежит развитая объемно-пространственная структура, например, художественно-конструкторские решения, определяющие внешний вид станка, сельскохозяйственной машины, мотоцикла, мотора и т.д.</a:t>
            </a:r>
          </a:p>
          <a:p>
            <a:r>
              <a:rPr lang="ru-RU" b="1" dirty="0" smtClean="0"/>
              <a:t>Плоскостные</a:t>
            </a:r>
            <a:r>
              <a:rPr lang="ru-RU" dirty="0" smtClean="0"/>
              <a:t> промышленные образцы характеризуются линейно-графическим соотношением элементов и фактически не обладают объемом, например, художественно-конструкторские решения, определяющие внешний вид ковра, косынки, платка, ткани и т.д.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357298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Требования к комплекту фотографий;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Фотографии, отображающие внешний вид изделия в совокупности его существенных признаков, являются основным документом, содержащим изобразительную информацию о заявляемом промышленном образце и позволяющим определить объем его правовой охраны.</a:t>
            </a:r>
          </a:p>
          <a:p>
            <a:r>
              <a:rPr lang="ru-RU" dirty="0" smtClean="0"/>
              <a:t>Фотографии должны давать полное детальное представление о внешнем виде изделия, позволяя выявить его существенные признаки.</a:t>
            </a:r>
          </a:p>
          <a:p>
            <a:r>
              <a:rPr lang="ru-RU" dirty="0" smtClean="0"/>
              <a:t>Изображение на фотографиях должно быть четким и ясным. Отдельные детали промышленного образца на фотографиях должны хорошо просматриваться не только на освещенных, но и на теневых сторонах.</a:t>
            </a:r>
          </a:p>
          <a:p>
            <a:r>
              <a:rPr lang="ru-RU" dirty="0" smtClean="0"/>
              <a:t>Изделие должно быть сфотографировано полностью при равномерном освещении (как правило) на нейтральном фоне, без посторонних предметов.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2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114</TotalTime>
  <Words>1244</Words>
  <Application>Microsoft Office PowerPoint</Application>
  <PresentationFormat>Экран (4:3)</PresentationFormat>
  <Paragraphs>114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Апекс</vt:lpstr>
      <vt:lpstr>Солнцестояние</vt:lpstr>
      <vt:lpstr>1_Апекс</vt:lpstr>
      <vt:lpstr>Официальная</vt:lpstr>
      <vt:lpstr>Clip</vt:lpstr>
      <vt:lpstr>Ставропольский государственный аграрный университет Экономический факультет  Кафедра   Прикладной информатики</vt:lpstr>
      <vt:lpstr>Оформление</vt:lpstr>
      <vt:lpstr>Контрольные вопросы практического занятия</vt:lpstr>
      <vt:lpstr> Состав заявки на промышленный образец; </vt:lpstr>
      <vt:lpstr> Кто подает заявку на промышленный образец; </vt:lpstr>
      <vt:lpstr>Виды промышленных образцов; </vt:lpstr>
      <vt:lpstr> Условия патентоспособности промышленного образца; </vt:lpstr>
      <vt:lpstr>Понятие промышленного образца</vt:lpstr>
      <vt:lpstr>      Требования к комплекту фотографий; </vt:lpstr>
      <vt:lpstr>Порядок нумерации фотографий; </vt:lpstr>
      <vt:lpstr>Требования к чертежам; </vt:lpstr>
      <vt:lpstr>Порядок нумерации чертежей;</vt:lpstr>
      <vt:lpstr>Состав описания промышленного образца; </vt:lpstr>
      <vt:lpstr>Содержание раздела «Раскрытие сущности промышленного образца»;</vt:lpstr>
      <vt:lpstr> Понятие конфекционной карты; </vt:lpstr>
      <vt:lpstr>Решить задачу</vt:lpstr>
      <vt:lpstr>Занятие закончено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Компьютер</dc:creator>
  <cp:lastModifiedBy>Компьютер</cp:lastModifiedBy>
  <cp:revision>27</cp:revision>
  <dcterms:created xsi:type="dcterms:W3CDTF">2011-10-07T03:45:25Z</dcterms:created>
  <dcterms:modified xsi:type="dcterms:W3CDTF">2012-09-12T18:48:54Z</dcterms:modified>
</cp:coreProperties>
</file>